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6" r:id="rId2"/>
    <p:sldId id="267" r:id="rId3"/>
    <p:sldId id="268" r:id="rId4"/>
    <p:sldId id="270" r:id="rId5"/>
    <p:sldId id="269" r:id="rId6"/>
    <p:sldId id="271" r:id="rId7"/>
    <p:sldId id="274" r:id="rId8"/>
    <p:sldId id="27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53805-0911-BD43-A347-7A09FB36E339}" type="datetimeFigureOut">
              <a:rPr lang="en-US" smtClean="0"/>
              <a:t>12/22/2014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9A9D9-1D7D-B143-9B46-22031DCB9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575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53805-0911-BD43-A347-7A09FB36E339}" type="datetimeFigureOut">
              <a:rPr lang="en-US" smtClean="0"/>
              <a:t>12/22/2014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9A9D9-1D7D-B143-9B46-22031DCB9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424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53805-0911-BD43-A347-7A09FB36E339}" type="datetimeFigureOut">
              <a:rPr lang="en-US" smtClean="0"/>
              <a:t>12/22/2014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9A9D9-1D7D-B143-9B46-22031DCB9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3090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0"/>
            <a:ext cx="9143997" cy="1340555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366889" y="197555"/>
            <a:ext cx="8381999" cy="1030112"/>
          </a:xfrm>
          <a:prstGeom prst="rect">
            <a:avLst/>
          </a:prstGeom>
        </p:spPr>
        <p:txBody>
          <a:bodyPr anchor="ctr" anchorCtr="0"/>
          <a:lstStyle>
            <a:lvl1pPr algn="l">
              <a:defRPr sz="3200" b="1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edit header title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50B30B4-8BA1-E748-9630-47607DB342DA}" type="datetime1">
              <a:rPr lang="en-US" smtClean="0"/>
              <a:t>12/22/2014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0BC5383-B22C-A746-A4AF-C32103C6BFA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11" hasCustomPrompt="1"/>
          </p:nvPr>
        </p:nvSpPr>
        <p:spPr>
          <a:xfrm>
            <a:off x="366889" y="1644952"/>
            <a:ext cx="8381999" cy="4366381"/>
          </a:xfrm>
          <a:prstGeom prst="rect">
            <a:avLst/>
          </a:prstGeom>
          <a:ln>
            <a:noFill/>
          </a:ln>
        </p:spPr>
        <p:txBody>
          <a:bodyPr/>
          <a:lstStyle>
            <a:lvl1pPr marL="342900" indent="-342900">
              <a:spcBef>
                <a:spcPts val="1800"/>
              </a:spcBef>
              <a:buSzPct val="135000"/>
              <a:buFontTx/>
              <a:buBlip>
                <a:blip r:embed="rId3"/>
              </a:buBlip>
              <a:defRPr sz="2200" b="0" baseline="0">
                <a:solidFill>
                  <a:srgbClr val="000000"/>
                </a:solidFill>
                <a:latin typeface="Verdana"/>
                <a:cs typeface="Verdana"/>
              </a:defRPr>
            </a:lvl1pPr>
            <a:lvl2pPr marL="594360" indent="-182880">
              <a:spcBef>
                <a:spcPts val="1000"/>
              </a:spcBef>
              <a:buClr>
                <a:schemeClr val="tx1">
                  <a:lumMod val="50000"/>
                  <a:lumOff val="50000"/>
                </a:schemeClr>
              </a:buClr>
              <a:buFont typeface="Lucida Grande"/>
              <a:buChar char="–"/>
              <a:defRPr sz="1800" baseline="0"/>
            </a:lvl2pPr>
            <a:lvl3pPr marL="822960" indent="-182880">
              <a:spcBef>
                <a:spcPts val="800"/>
              </a:spcBef>
              <a:buClr>
                <a:schemeClr val="tx1">
                  <a:lumMod val="50000"/>
                  <a:lumOff val="50000"/>
                </a:schemeClr>
              </a:buClr>
              <a:buFont typeface="Lucida Grande"/>
              <a:buChar char="–"/>
              <a:defRPr sz="1800" baseline="0"/>
            </a:lvl3pPr>
            <a:lvl4pPr marL="1051560" indent="-182880">
              <a:spcBef>
                <a:spcPts val="800"/>
              </a:spcBef>
              <a:buClr>
                <a:schemeClr val="tx1">
                  <a:lumMod val="50000"/>
                  <a:lumOff val="50000"/>
                </a:schemeClr>
              </a:buClr>
              <a:defRPr sz="1500" baseline="0"/>
            </a:lvl4pPr>
            <a:lvl5pPr marL="1234440" indent="-182880">
              <a:spcBef>
                <a:spcPts val="8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charset="2"/>
              <a:buChar char="§"/>
              <a:defRPr sz="14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Content</a:t>
            </a:r>
          </a:p>
          <a:p>
            <a:pPr lvl="1"/>
            <a:r>
              <a:rPr lang="en-US" sz="1800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4"/>
            <a:endParaRPr lang="en-US" dirty="0" smtClean="0"/>
          </a:p>
          <a:p>
            <a:pPr lvl="0"/>
            <a:endParaRPr lang="en-US" dirty="0" smtClean="0"/>
          </a:p>
        </p:txBody>
      </p:sp>
      <p:pic>
        <p:nvPicPr>
          <p:cNvPr id="8" name="Picture Placeholder 5" descr="shutterstock_76938916.jpg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59" t="18909" r="17080"/>
          <a:stretch/>
        </p:blipFill>
        <p:spPr>
          <a:xfrm>
            <a:off x="6843888" y="6187723"/>
            <a:ext cx="2315683" cy="670277"/>
          </a:xfrm>
          <a:prstGeom prst="rect">
            <a:avLst/>
          </a:prstGeom>
        </p:spPr>
      </p:pic>
      <p:pic>
        <p:nvPicPr>
          <p:cNvPr id="9" name="Picture Placeholder 10" descr="shutterstock_10708528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93" r="23893"/>
          <a:stretch>
            <a:fillRect/>
          </a:stretch>
        </p:blipFill>
        <p:spPr>
          <a:xfrm>
            <a:off x="-14112" y="6187723"/>
            <a:ext cx="2271889" cy="670277"/>
          </a:xfrm>
          <a:prstGeom prst="rect">
            <a:avLst/>
          </a:prstGeom>
        </p:spPr>
      </p:pic>
      <p:pic>
        <p:nvPicPr>
          <p:cNvPr id="10" name="Picture Placeholder 12" descr="shutterstock_12020635.jpg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07" t="7475" r="33949" b="23049"/>
          <a:stretch/>
        </p:blipFill>
        <p:spPr>
          <a:xfrm>
            <a:off x="2271888" y="6187723"/>
            <a:ext cx="2271889" cy="670277"/>
          </a:xfrm>
          <a:prstGeom prst="rect">
            <a:avLst/>
          </a:prstGeom>
        </p:spPr>
      </p:pic>
      <p:pic>
        <p:nvPicPr>
          <p:cNvPr id="11" name="Picture Placeholder 8" descr="shutterstock_58382266.jp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47" r="21447"/>
          <a:stretch>
            <a:fillRect/>
          </a:stretch>
        </p:blipFill>
        <p:spPr>
          <a:xfrm>
            <a:off x="4557888" y="6187723"/>
            <a:ext cx="2271889" cy="670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9661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Technolog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2809425"/>
            <a:ext cx="9173683" cy="3104939"/>
          </a:xfrm>
          <a:prstGeom prst="rect">
            <a:avLst/>
          </a:prstGeom>
        </p:spPr>
      </p:pic>
      <p:pic>
        <p:nvPicPr>
          <p:cNvPr id="8" name="Picture Placeholder 5" descr="shutterstock_76938916.jp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59" t="18909" r="17080"/>
          <a:stretch/>
        </p:blipFill>
        <p:spPr>
          <a:xfrm>
            <a:off x="6857999" y="0"/>
            <a:ext cx="2315683" cy="2809875"/>
          </a:xfrm>
          <a:prstGeom prst="rect">
            <a:avLst/>
          </a:prstGeom>
        </p:spPr>
      </p:pic>
      <p:pic>
        <p:nvPicPr>
          <p:cNvPr id="9" name="Picture Placeholder 10" descr="shutterstock_10708528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93" r="23893"/>
          <a:stretch>
            <a:fillRect/>
          </a:stretch>
        </p:blipFill>
        <p:spPr>
          <a:xfrm>
            <a:off x="-1" y="0"/>
            <a:ext cx="2271889" cy="2809875"/>
          </a:xfrm>
          <a:prstGeom prst="rect">
            <a:avLst/>
          </a:prstGeom>
        </p:spPr>
      </p:pic>
      <p:pic>
        <p:nvPicPr>
          <p:cNvPr id="10" name="Picture Placeholder 12" descr="shutterstock_12020635.jpg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07" t="7475" r="33949" b="23049"/>
          <a:stretch/>
        </p:blipFill>
        <p:spPr>
          <a:xfrm>
            <a:off x="2285999" y="0"/>
            <a:ext cx="2271889" cy="2809875"/>
          </a:xfrm>
          <a:prstGeom prst="rect">
            <a:avLst/>
          </a:prstGeom>
        </p:spPr>
      </p:pic>
      <p:pic>
        <p:nvPicPr>
          <p:cNvPr id="11" name="Picture Placeholder 8" descr="shutterstock_58382266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47" r="21447"/>
          <a:stretch>
            <a:fillRect/>
          </a:stretch>
        </p:blipFill>
        <p:spPr>
          <a:xfrm>
            <a:off x="4571999" y="0"/>
            <a:ext cx="2271889" cy="2809875"/>
          </a:xfrm>
          <a:prstGeom prst="rect">
            <a:avLst/>
          </a:prstGeom>
        </p:spPr>
      </p:pic>
      <p:sp>
        <p:nvSpPr>
          <p:cNvPr id="13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50912" y="3157836"/>
            <a:ext cx="7909316" cy="765053"/>
          </a:xfrm>
          <a:prstGeom prst="rect">
            <a:avLst/>
          </a:prstGeom>
        </p:spPr>
        <p:txBody>
          <a:bodyPr/>
          <a:lstStyle>
            <a:lvl1pPr algn="l">
              <a:lnSpc>
                <a:spcPct val="90000"/>
              </a:lnSpc>
              <a:defRPr sz="28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Title of Presentation</a:t>
            </a:r>
            <a:endParaRPr lang="en-US" dirty="0"/>
          </a:p>
        </p:txBody>
      </p:sp>
      <p:sp>
        <p:nvSpPr>
          <p:cNvPr id="14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50913" y="4165407"/>
            <a:ext cx="7909316" cy="42976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000" b="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edit Meeting Title – Date(s) Month Year</a:t>
            </a:r>
            <a:endParaRPr lang="en-US" dirty="0"/>
          </a:p>
        </p:txBody>
      </p:sp>
      <p:sp>
        <p:nvSpPr>
          <p:cNvPr id="12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442206" y="4887456"/>
            <a:ext cx="7918022" cy="37800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>
                <a:solidFill>
                  <a:schemeClr val="bg1"/>
                </a:solidFill>
                <a:latin typeface="Verdana"/>
              </a:defRPr>
            </a:lvl1pPr>
          </a:lstStyle>
          <a:p>
            <a:pPr lvl="0"/>
            <a:r>
              <a:rPr lang="en-US" dirty="0" smtClean="0"/>
              <a:t>Click to edit Author(s)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B9E4D3-F80A-BB4B-8FD5-37E8CBED91A1}" type="datetime1">
              <a:rPr lang="en-US" smtClean="0"/>
              <a:t>12/22/2014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BC5383-B22C-A746-A4AF-C32103C6BF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322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53805-0911-BD43-A347-7A09FB36E339}" type="datetimeFigureOut">
              <a:rPr lang="en-US" smtClean="0"/>
              <a:t>12/22/2014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9A9D9-1D7D-B143-9B46-22031DCB9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346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53805-0911-BD43-A347-7A09FB36E339}" type="datetimeFigureOut">
              <a:rPr lang="en-US" smtClean="0"/>
              <a:t>12/22/2014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9A9D9-1D7D-B143-9B46-22031DCB9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424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53805-0911-BD43-A347-7A09FB36E339}" type="datetimeFigureOut">
              <a:rPr lang="en-US" smtClean="0"/>
              <a:t>12/22/2014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9A9D9-1D7D-B143-9B46-22031DCB9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044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53805-0911-BD43-A347-7A09FB36E339}" type="datetimeFigureOut">
              <a:rPr lang="en-US" smtClean="0"/>
              <a:t>12/22/2014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9A9D9-1D7D-B143-9B46-22031DCB9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5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53805-0911-BD43-A347-7A09FB36E339}" type="datetimeFigureOut">
              <a:rPr lang="en-US" smtClean="0"/>
              <a:t>12/22/2014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9A9D9-1D7D-B143-9B46-22031DCB9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989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53805-0911-BD43-A347-7A09FB36E339}" type="datetimeFigureOut">
              <a:rPr lang="en-US" smtClean="0"/>
              <a:t>12/22/2014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9A9D9-1D7D-B143-9B46-22031DCB9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99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53805-0911-BD43-A347-7A09FB36E339}" type="datetimeFigureOut">
              <a:rPr lang="en-US" smtClean="0"/>
              <a:t>12/22/2014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9A9D9-1D7D-B143-9B46-22031DCB9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01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53805-0911-BD43-A347-7A09FB36E339}" type="datetimeFigureOut">
              <a:rPr lang="en-US" smtClean="0"/>
              <a:t>12/22/2014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9A9D9-1D7D-B143-9B46-22031DCB9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007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53805-0911-BD43-A347-7A09FB36E339}" type="datetimeFigureOut">
              <a:rPr lang="en-US" smtClean="0"/>
              <a:t>12/22/2014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9A9D9-1D7D-B143-9B46-22031DCB9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013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205016"/>
            <a:ext cx="7909317" cy="2022765"/>
          </a:xfrm>
        </p:spPr>
        <p:txBody>
          <a:bodyPr>
            <a:noAutofit/>
          </a:bodyPr>
          <a:lstStyle/>
          <a:p>
            <a:r>
              <a:rPr lang="en-US" dirty="0" smtClean="0"/>
              <a:t>2014 -15 Awards – Section, Area and Region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000" dirty="0" smtClean="0"/>
              <a:t> </a:t>
            </a:r>
            <a:br>
              <a:rPr lang="en-US" sz="2000" dirty="0" smtClean="0"/>
            </a:br>
            <a:r>
              <a:rPr lang="en-US" sz="2000" dirty="0" smtClean="0"/>
              <a:t>Awards Chair: Jeffrey </a:t>
            </a:r>
            <a:r>
              <a:rPr lang="en-US" sz="2000" dirty="0" err="1" smtClean="0"/>
              <a:t>Pawlan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December 01, 2014</a:t>
            </a:r>
            <a:endParaRPr lang="en-US" sz="2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B9E4D3-F80A-BB4B-8FD5-37E8CBED91A1}" type="datetime1">
              <a:rPr lang="en-US" smtClean="0"/>
              <a:t>12/22/2014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BC5383-B22C-A746-A4AF-C32103C6BF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41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/>
              <a:t>IEEE </a:t>
            </a:r>
            <a:r>
              <a:rPr lang="en-US" sz="2800" dirty="0" smtClean="0"/>
              <a:t>Santa Clara Valley Section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50B30B4-8BA1-E748-9630-47607DB342DA}" type="datetime1">
              <a:rPr lang="en-US" smtClean="0"/>
              <a:t>12/22/2014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0BC5383-B22C-A746-A4AF-C32103C6BFA6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1"/>
          </p:nvPr>
        </p:nvSpPr>
        <p:spPr/>
        <p:txBody>
          <a:bodyPr/>
          <a:lstStyle/>
          <a:p>
            <a:pPr lvl="0"/>
            <a:r>
              <a:rPr lang="en-US" sz="2000" b="1" dirty="0" smtClean="0"/>
              <a:t>Home to one of the largest sections in the world – over 11,000 members.</a:t>
            </a:r>
          </a:p>
          <a:p>
            <a:r>
              <a:rPr lang="en-US" sz="2000" b="1" dirty="0" smtClean="0"/>
              <a:t>31 active chapters.</a:t>
            </a:r>
          </a:p>
          <a:p>
            <a:r>
              <a:rPr lang="en-US" sz="2000" b="1" dirty="0" smtClean="0"/>
              <a:t>Santa Clara Valley Section is part of the Central Area (Northern CA, Nevada and Hawaii) and Region 6 (Western US).</a:t>
            </a:r>
            <a:endParaRPr lang="en-US" sz="2000" b="1" dirty="0"/>
          </a:p>
          <a:p>
            <a:pPr marL="0" indent="0">
              <a:buNone/>
            </a:pPr>
            <a:r>
              <a:rPr lang="en-US" sz="2000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1898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2014 SCV Award Recipients</a:t>
            </a:r>
            <a:endParaRPr lang="en-US" sz="1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50B30B4-8BA1-E748-9630-47607DB342DA}" type="datetime1">
              <a:rPr lang="en-US" smtClean="0"/>
              <a:t>12/22/2014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0BC5383-B22C-A746-A4AF-C32103C6BFA6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10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9683019"/>
              </p:ext>
            </p:extLst>
          </p:nvPr>
        </p:nvGraphicFramePr>
        <p:xfrm>
          <a:off x="374072" y="2055669"/>
          <a:ext cx="838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4400"/>
                <a:gridCol w="4927600"/>
              </a:tblGrid>
              <a:tr h="37084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Outstanding Engineer</a:t>
                      </a:r>
                      <a:endParaRPr 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Samuel Wood</a:t>
                      </a:r>
                      <a:endParaRPr 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1442136"/>
              </p:ext>
            </p:extLst>
          </p:nvPr>
        </p:nvGraphicFramePr>
        <p:xfrm>
          <a:off x="374072" y="2545196"/>
          <a:ext cx="838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4400"/>
                <a:gridCol w="4927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Outstanding Engineering Manager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R. Stanley Williams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4476410"/>
              </p:ext>
            </p:extLst>
          </p:nvPr>
        </p:nvGraphicFramePr>
        <p:xfrm>
          <a:off x="374072" y="3020523"/>
          <a:ext cx="838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4400"/>
                <a:gridCol w="4927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Outstanding Educator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Ali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Iranmanesh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7331772"/>
              </p:ext>
            </p:extLst>
          </p:nvPr>
        </p:nvGraphicFramePr>
        <p:xfrm>
          <a:off x="374072" y="3505778"/>
          <a:ext cx="838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4400"/>
                <a:gridCol w="4927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Best Chapter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SF Bay Area Nanotechnology Council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3657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2014 Central Area Award Recipients</a:t>
            </a:r>
            <a:endParaRPr lang="en-US" sz="1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50B30B4-8BA1-E748-9630-47607DB342DA}" type="datetime1">
              <a:rPr lang="en-US" smtClean="0"/>
              <a:t>12/22/2014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0BC5383-B22C-A746-A4AF-C32103C6BFA6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10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4920254"/>
              </p:ext>
            </p:extLst>
          </p:nvPr>
        </p:nvGraphicFramePr>
        <p:xfrm>
          <a:off x="374072" y="2055669"/>
          <a:ext cx="838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4400"/>
                <a:gridCol w="4927600"/>
              </a:tblGrid>
              <a:tr h="37084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Outstanding Engineer</a:t>
                      </a:r>
                      <a:endParaRPr 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Samuel Wood</a:t>
                      </a:r>
                      <a:endParaRPr 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6330033"/>
              </p:ext>
            </p:extLst>
          </p:nvPr>
        </p:nvGraphicFramePr>
        <p:xfrm>
          <a:off x="374072" y="2545196"/>
          <a:ext cx="838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4400"/>
                <a:gridCol w="4927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Outstanding Engineering Manager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R. Stanley Williams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696421"/>
              </p:ext>
            </p:extLst>
          </p:nvPr>
        </p:nvGraphicFramePr>
        <p:xfrm>
          <a:off x="374072" y="3020523"/>
          <a:ext cx="838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4400"/>
                <a:gridCol w="4927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Outstanding Educator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Ali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Iranmanesh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084639"/>
              </p:ext>
            </p:extLst>
          </p:nvPr>
        </p:nvGraphicFramePr>
        <p:xfrm>
          <a:off x="374072" y="3505778"/>
          <a:ext cx="838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4400"/>
                <a:gridCol w="4927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Best Chapter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SF Bay Area Nanotechnology Council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2288118"/>
              </p:ext>
            </p:extLst>
          </p:nvPr>
        </p:nvGraphicFramePr>
        <p:xfrm>
          <a:off x="366888" y="3994959"/>
          <a:ext cx="83820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4400"/>
                <a:gridCol w="4927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Outstanding Leadership and Professional Service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Banmali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Rawat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(UNR)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7412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2014 Region 6 Award Recipients</a:t>
            </a:r>
            <a:endParaRPr lang="en-US" sz="1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50B30B4-8BA1-E748-9630-47607DB342DA}" type="datetime1">
              <a:rPr lang="en-US" smtClean="0"/>
              <a:t>12/22/2014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0BC5383-B22C-A746-A4AF-C32103C6BFA6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10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7143639"/>
              </p:ext>
            </p:extLst>
          </p:nvPr>
        </p:nvGraphicFramePr>
        <p:xfrm>
          <a:off x="374072" y="1593869"/>
          <a:ext cx="838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4400"/>
                <a:gridCol w="4927600"/>
              </a:tblGrid>
              <a:tr h="37084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Outstanding Engineer</a:t>
                      </a:r>
                      <a:endParaRPr 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Samuel Wood</a:t>
                      </a:r>
                      <a:endParaRPr 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0204831"/>
              </p:ext>
            </p:extLst>
          </p:nvPr>
        </p:nvGraphicFramePr>
        <p:xfrm>
          <a:off x="374072" y="2083396"/>
          <a:ext cx="838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4400"/>
                <a:gridCol w="4927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Outstanding Engineering Manager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R. Stanley Williams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3686428"/>
              </p:ext>
            </p:extLst>
          </p:nvPr>
        </p:nvGraphicFramePr>
        <p:xfrm>
          <a:off x="374072" y="3057486"/>
          <a:ext cx="838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4400"/>
                <a:gridCol w="4927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Outstanding Educator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Charles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W. 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</a:rPr>
                        <a:t>Tu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9825754"/>
              </p:ext>
            </p:extLst>
          </p:nvPr>
        </p:nvGraphicFramePr>
        <p:xfrm>
          <a:off x="374072" y="2596612"/>
          <a:ext cx="838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4400"/>
                <a:gridCol w="4927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Best Chapter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SF Bay Area Nanotechnology Council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3297103"/>
              </p:ext>
            </p:extLst>
          </p:nvPr>
        </p:nvGraphicFramePr>
        <p:xfrm>
          <a:off x="366888" y="3560868"/>
          <a:ext cx="83820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4400"/>
                <a:gridCol w="4927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Outstanding Leadership and Professional Service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Elisa Barney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Smith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9688715"/>
              </p:ext>
            </p:extLst>
          </p:nvPr>
        </p:nvGraphicFramePr>
        <p:xfrm>
          <a:off x="369460" y="4369350"/>
          <a:ext cx="838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4400"/>
                <a:gridCol w="4927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Large</a:t>
                      </a:r>
                      <a:r>
                        <a:rPr lang="en-US" b="0" baseline="0" dirty="0" smtClean="0"/>
                        <a:t> Student Branch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UCLA</a:t>
                      </a:r>
                      <a:endParaRPr lang="en-US" b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6689343"/>
              </p:ext>
            </p:extLst>
          </p:nvPr>
        </p:nvGraphicFramePr>
        <p:xfrm>
          <a:off x="374072" y="4872432"/>
          <a:ext cx="838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4400"/>
                <a:gridCol w="4927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Small Student Branch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Cal State, Dominquez Hills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1558678"/>
              </p:ext>
            </p:extLst>
          </p:nvPr>
        </p:nvGraphicFramePr>
        <p:xfrm>
          <a:off x="374072" y="5371496"/>
          <a:ext cx="838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4400"/>
                <a:gridCol w="4927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Large</a:t>
                      </a:r>
                      <a:r>
                        <a:rPr lang="en-US" b="0" baseline="0" dirty="0" smtClean="0"/>
                        <a:t> Section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Phoenix</a:t>
                      </a:r>
                      <a:r>
                        <a:rPr lang="en-US" b="0" baseline="0" dirty="0" smtClean="0"/>
                        <a:t> Section</a:t>
                      </a:r>
                      <a:endParaRPr lang="en-US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646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4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5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8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0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1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2015 SCV Award Recipients</a:t>
            </a:r>
            <a:endParaRPr lang="en-US" sz="1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50B30B4-8BA1-E748-9630-47607DB342DA}" type="datetime1">
              <a:rPr lang="en-US" smtClean="0"/>
              <a:t>12/22/2014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0BC5383-B22C-A746-A4AF-C32103C6BFA6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10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4132995"/>
              </p:ext>
            </p:extLst>
          </p:nvPr>
        </p:nvGraphicFramePr>
        <p:xfrm>
          <a:off x="374072" y="2055669"/>
          <a:ext cx="838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4400"/>
                <a:gridCol w="4927600"/>
              </a:tblGrid>
              <a:tr h="37084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Outstanding Engineer</a:t>
                      </a:r>
                      <a:endParaRPr 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Nick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Massetti</a:t>
                      </a:r>
                      <a:endParaRPr 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5495683"/>
              </p:ext>
            </p:extLst>
          </p:nvPr>
        </p:nvGraphicFramePr>
        <p:xfrm>
          <a:off x="374072" y="2545196"/>
          <a:ext cx="838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4400"/>
                <a:gridCol w="4927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Outstanding Engineering Manager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Luu</a:t>
                      </a:r>
                      <a:r>
                        <a:rPr lang="en-US" baseline="0" dirty="0" smtClean="0"/>
                        <a:t> Nguyen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9698202"/>
              </p:ext>
            </p:extLst>
          </p:nvPr>
        </p:nvGraphicFramePr>
        <p:xfrm>
          <a:off x="374072" y="3020523"/>
          <a:ext cx="83820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4400"/>
                <a:gridCol w="4927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Outstanding Leadership and Professional Service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John Swan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563092"/>
              </p:ext>
            </p:extLst>
          </p:nvPr>
        </p:nvGraphicFramePr>
        <p:xfrm>
          <a:off x="374072" y="3782858"/>
          <a:ext cx="838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4400"/>
                <a:gridCol w="4927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Best Chapter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Consultants</a:t>
                      </a:r>
                      <a:r>
                        <a:rPr lang="en-US" baseline="0" dirty="0" smtClean="0"/>
                        <a:t> Network of Silicon Valley (CNSV)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1837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2015 Central Area Award Recipients</a:t>
            </a:r>
            <a:endParaRPr lang="en-US" sz="1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50B30B4-8BA1-E748-9630-47607DB342DA}" type="datetime1">
              <a:rPr lang="en-US" smtClean="0"/>
              <a:t>12/22/2014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0BC5383-B22C-A746-A4AF-C32103C6BFA6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10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753387"/>
              </p:ext>
            </p:extLst>
          </p:nvPr>
        </p:nvGraphicFramePr>
        <p:xfrm>
          <a:off x="374072" y="2055669"/>
          <a:ext cx="838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4400"/>
                <a:gridCol w="4927600"/>
              </a:tblGrid>
              <a:tr h="37084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Outstanding Engineer</a:t>
                      </a:r>
                      <a:endParaRPr 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Nick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Massetti</a:t>
                      </a:r>
                      <a:endParaRPr 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2571432"/>
              </p:ext>
            </p:extLst>
          </p:nvPr>
        </p:nvGraphicFramePr>
        <p:xfrm>
          <a:off x="374072" y="2545196"/>
          <a:ext cx="838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4400"/>
                <a:gridCol w="4927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Outstanding Engineering Manager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Luu</a:t>
                      </a:r>
                      <a:r>
                        <a:rPr lang="en-US" baseline="0" dirty="0" smtClean="0"/>
                        <a:t> Nguyen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9317118"/>
              </p:ext>
            </p:extLst>
          </p:nvPr>
        </p:nvGraphicFramePr>
        <p:xfrm>
          <a:off x="374072" y="3020523"/>
          <a:ext cx="83820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4400"/>
                <a:gridCol w="4927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Outstanding Leadership and Professional Service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John Swan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329796"/>
              </p:ext>
            </p:extLst>
          </p:nvPr>
        </p:nvGraphicFramePr>
        <p:xfrm>
          <a:off x="374072" y="3782858"/>
          <a:ext cx="838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4400"/>
                <a:gridCol w="4927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Best Chapter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Consultants</a:t>
                      </a:r>
                      <a:r>
                        <a:rPr lang="en-US" baseline="0" dirty="0" smtClean="0"/>
                        <a:t> Network of Silicon Valley (CNSV)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1652321"/>
              </p:ext>
            </p:extLst>
          </p:nvPr>
        </p:nvGraphicFramePr>
        <p:xfrm>
          <a:off x="366888" y="4299778"/>
          <a:ext cx="838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4400"/>
                <a:gridCol w="4927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Student Branch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UNR, Reno,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NV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3792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2015 Region 6 Award Recipients</a:t>
            </a:r>
            <a:endParaRPr lang="en-US" sz="1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50B30B4-8BA1-E748-9630-47607DB342DA}" type="datetime1">
              <a:rPr lang="en-US" smtClean="0"/>
              <a:t>12/22/2014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0BC5383-B22C-A746-A4AF-C32103C6BFA6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10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739569"/>
              </p:ext>
            </p:extLst>
          </p:nvPr>
        </p:nvGraphicFramePr>
        <p:xfrm>
          <a:off x="374072" y="3318438"/>
          <a:ext cx="838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4400"/>
                <a:gridCol w="4927600"/>
              </a:tblGrid>
              <a:tr h="37084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Outstanding Engineer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</a:t>
                      </a:r>
                      <a:r>
                        <a:rPr lang="en-US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Deng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5104623"/>
              </p:ext>
            </p:extLst>
          </p:nvPr>
        </p:nvGraphicFramePr>
        <p:xfrm>
          <a:off x="374072" y="1537763"/>
          <a:ext cx="838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4400"/>
                <a:gridCol w="4927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Outstanding Engineering Manager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Luu</a:t>
                      </a:r>
                      <a:r>
                        <a:rPr lang="en-US" baseline="0" dirty="0" smtClean="0"/>
                        <a:t> Nguyen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0219982"/>
              </p:ext>
            </p:extLst>
          </p:nvPr>
        </p:nvGraphicFramePr>
        <p:xfrm>
          <a:off x="374072" y="3787162"/>
          <a:ext cx="838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4400"/>
                <a:gridCol w="4927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Outstanding Educator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Mohamed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El-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</a:rPr>
                        <a:t>Sharkawi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7049402"/>
              </p:ext>
            </p:extLst>
          </p:nvPr>
        </p:nvGraphicFramePr>
        <p:xfrm>
          <a:off x="374072" y="2808864"/>
          <a:ext cx="838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4400"/>
                <a:gridCol w="4927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Best Chapter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Consultants</a:t>
                      </a:r>
                      <a:r>
                        <a:rPr lang="en-US" baseline="0" dirty="0" smtClean="0"/>
                        <a:t> Network of Silicon Valley (CNSV)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6584930"/>
              </p:ext>
            </p:extLst>
          </p:nvPr>
        </p:nvGraphicFramePr>
        <p:xfrm>
          <a:off x="374072" y="2030314"/>
          <a:ext cx="83820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4400"/>
                <a:gridCol w="4927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Outstanding Leadership and Professional Service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John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Swan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3935480"/>
              </p:ext>
            </p:extLst>
          </p:nvPr>
        </p:nvGraphicFramePr>
        <p:xfrm>
          <a:off x="369460" y="4267754"/>
          <a:ext cx="838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4400"/>
                <a:gridCol w="4927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Large</a:t>
                      </a:r>
                      <a:r>
                        <a:rPr lang="en-US" b="0" baseline="0" dirty="0" smtClean="0"/>
                        <a:t> Student Branch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UCSD,</a:t>
                      </a:r>
                      <a:r>
                        <a:rPr lang="en-US" b="0" baseline="0" dirty="0" smtClean="0"/>
                        <a:t> San Diego</a:t>
                      </a:r>
                      <a:endParaRPr lang="en-US" b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3926151"/>
              </p:ext>
            </p:extLst>
          </p:nvPr>
        </p:nvGraphicFramePr>
        <p:xfrm>
          <a:off x="374072" y="4770836"/>
          <a:ext cx="838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4400"/>
                <a:gridCol w="4927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Small Student Branch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tx1"/>
                          </a:solidFill>
                        </a:rPr>
                        <a:t>Digipen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Inst. of Technology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4097498"/>
              </p:ext>
            </p:extLst>
          </p:nvPr>
        </p:nvGraphicFramePr>
        <p:xfrm>
          <a:off x="374072" y="5269900"/>
          <a:ext cx="838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4400"/>
                <a:gridCol w="4927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Large</a:t>
                      </a:r>
                      <a:r>
                        <a:rPr lang="en-US" b="0" baseline="0" dirty="0" smtClean="0"/>
                        <a:t> Section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Foothill</a:t>
                      </a:r>
                      <a:r>
                        <a:rPr lang="en-US" b="0" baseline="0" dirty="0" smtClean="0"/>
                        <a:t> Section (SoCal)</a:t>
                      </a:r>
                      <a:endParaRPr lang="en-US" b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5382450"/>
              </p:ext>
            </p:extLst>
          </p:nvPr>
        </p:nvGraphicFramePr>
        <p:xfrm>
          <a:off x="360224" y="5791420"/>
          <a:ext cx="838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4400"/>
                <a:gridCol w="4927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Pre-university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school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La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Reina High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668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4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7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0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3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6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808</TotalTime>
  <Words>322</Words>
  <Application>Microsoft Office PowerPoint</Application>
  <PresentationFormat>On-screen Show (4:3)</PresentationFormat>
  <Paragraphs>98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Lucida Grande</vt:lpstr>
      <vt:lpstr>Verdana</vt:lpstr>
      <vt:lpstr>Wingdings</vt:lpstr>
      <vt:lpstr>Office Theme</vt:lpstr>
      <vt:lpstr>2014 -15 Awards – Section, Area and Region   Awards Chair: Jeffrey Pawlan  December 01, 2014</vt:lpstr>
      <vt:lpstr>IEEE Santa Clara Valley Section</vt:lpstr>
      <vt:lpstr>2014 SCV Award Recipients</vt:lpstr>
      <vt:lpstr>2014 Central Area Award Recipients</vt:lpstr>
      <vt:lpstr>2014 Region 6 Award Recipients</vt:lpstr>
      <vt:lpstr>2015 SCV Award Recipients</vt:lpstr>
      <vt:lpstr>2015 Central Area Award Recipients</vt:lpstr>
      <vt:lpstr>2015 Region 6 Award Recipients</vt:lpstr>
    </vt:vector>
  </TitlesOfParts>
  <Company>Coughlin Associates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2015 IEEE Rising Stars Conference</dc:title>
  <dc:creator>Thomas Coughlin</dc:creator>
  <cp:lastModifiedBy>Susan Fuente</cp:lastModifiedBy>
  <cp:revision>24</cp:revision>
  <dcterms:created xsi:type="dcterms:W3CDTF">2014-11-07T07:08:26Z</dcterms:created>
  <dcterms:modified xsi:type="dcterms:W3CDTF">2014-12-22T17:56:23Z</dcterms:modified>
</cp:coreProperties>
</file>