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31"/>
  </p:notesMasterIdLst>
  <p:handoutMasterIdLst>
    <p:handoutMasterId r:id="rId32"/>
  </p:handoutMasterIdLst>
  <p:sldIdLst>
    <p:sldId id="284" r:id="rId2"/>
    <p:sldId id="319" r:id="rId3"/>
    <p:sldId id="326" r:id="rId4"/>
    <p:sldId id="325" r:id="rId5"/>
    <p:sldId id="327" r:id="rId6"/>
    <p:sldId id="328" r:id="rId7"/>
    <p:sldId id="329" r:id="rId8"/>
    <p:sldId id="330" r:id="rId9"/>
    <p:sldId id="332" r:id="rId10"/>
    <p:sldId id="341" r:id="rId11"/>
    <p:sldId id="333" r:id="rId12"/>
    <p:sldId id="334" r:id="rId13"/>
    <p:sldId id="335" r:id="rId14"/>
    <p:sldId id="294" r:id="rId15"/>
    <p:sldId id="336" r:id="rId16"/>
    <p:sldId id="340" r:id="rId17"/>
    <p:sldId id="260" r:id="rId18"/>
    <p:sldId id="337" r:id="rId19"/>
    <p:sldId id="320" r:id="rId20"/>
    <p:sldId id="321" r:id="rId21"/>
    <p:sldId id="312" r:id="rId22"/>
    <p:sldId id="301" r:id="rId23"/>
    <p:sldId id="311" r:id="rId24"/>
    <p:sldId id="266" r:id="rId25"/>
    <p:sldId id="314" r:id="rId26"/>
    <p:sldId id="281" r:id="rId27"/>
    <p:sldId id="270" r:id="rId28"/>
    <p:sldId id="299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  <a:srgbClr val="003399"/>
    <a:srgbClr val="D4D4DB"/>
    <a:srgbClr val="FFFFCC"/>
    <a:srgbClr val="CBF5FF"/>
    <a:srgbClr val="FFCC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 autoAdjust="0"/>
    <p:restoredTop sz="60935" autoAdjust="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867EB-2350-4145-937E-7C5640E1AA84}" type="datetimeFigureOut">
              <a:rPr lang="en-US" smtClean="0"/>
              <a:pPr/>
              <a:t>8/14/2010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4EED7-8BBB-4CE8-9026-2FE9DD378B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26B10-6E10-4803-A917-1011CA9BB6D0}" type="datetimeFigureOut">
              <a:rPr lang="en-US" smtClean="0"/>
              <a:pPr/>
              <a:t>8/14/2010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6EC74-4C41-4C0D-8495-05715179D9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98005DA-B3BA-425A-8AEA-F3D8A3E3352C}" type="slidenum">
              <a:rPr lang="en-US" altLang="zh-CN" sz="1200">
                <a:cs typeface="Arial" pitchFamily="34" charset="0"/>
              </a:rPr>
              <a:pPr algn="r"/>
              <a:t>20</a:t>
            </a:fld>
            <a:endParaRPr lang="en-US" altLang="zh-CN" sz="1200" dirty="0"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03263"/>
            <a:ext cx="4529138" cy="33972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38638"/>
            <a:ext cx="5026025" cy="4110037"/>
          </a:xfrm>
          <a:noFill/>
          <a:ln/>
        </p:spPr>
        <p:txBody>
          <a:bodyPr lIns="91431" tIns="45716" rIns="91431" bIns="4571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/>
          <a:p>
            <a:fld id="{1E84C11F-5AEF-4DAA-9D5E-D133B660D7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1E84C11F-5AEF-4DAA-9D5E-D133B660D7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315200" cy="6096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378952" cy="5334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3886200" y="6477000"/>
            <a:ext cx="838200" cy="381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143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9200" y="1600200"/>
            <a:ext cx="79248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00200"/>
            <a:ext cx="79248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1430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1E84C11F-5AEF-4DAA-9D5E-D133B660D7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1E84C11F-5AEF-4DAA-9D5E-D133B660D7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5943600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838200"/>
            <a:ext cx="8378952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5334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609600"/>
            <a:ext cx="577901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609600"/>
            <a:ext cx="85344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i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ipubmed.ics.uci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2010_Haiti_earthquake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i.edu/" TargetMode="External"/><Relationship Id="rId2" Type="http://schemas.openxmlformats.org/officeDocument/2006/relationships/hyperlink" Target="http://tastier.ics.uci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aiticrisis.appspo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aiticrisis.appspot.com/query?role=seek&amp;small=&amp;style=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aiticrisis.appspot.com/results?role=seek&amp;small=&amp;style=&amp;query=danie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aiticrisis.appspot.com/results?role=seek&amp;small=&amp;style=&amp;query=danelli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.ics.uci.edu/haiticrisi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r.ics.uci.edu/haiticrisi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amiherald.com/news/americas/haiti/connec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UC Irv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191000"/>
            <a:ext cx="2857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76500" y="3082925"/>
            <a:ext cx="39290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4000" kern="0" dirty="0">
                <a:latin typeface="+mn-lt"/>
                <a:ea typeface="+mn-ea"/>
              </a:rPr>
              <a:t>Chen Li (</a:t>
            </a:r>
            <a:r>
              <a:rPr lang="zh-CN" altLang="en-US" sz="4000" kern="0" dirty="0">
                <a:latin typeface="+mn-lt"/>
                <a:ea typeface="+mn-ea"/>
              </a:rPr>
              <a:t>李晨</a:t>
            </a:r>
            <a:r>
              <a:rPr lang="en-US" altLang="zh-CN" sz="4000" kern="0" dirty="0">
                <a:latin typeface="+mn-lt"/>
                <a:ea typeface="+mn-ea"/>
              </a:rPr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24100" y="2930525"/>
            <a:ext cx="39290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4000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Chen </a:t>
            </a:r>
            <a:r>
              <a:rPr lang="en-US" altLang="zh-CN" sz="40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</a:t>
            </a:r>
            <a:endParaRPr lang="en-US" altLang="zh-CN" sz="4000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7848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4800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Scalable Interactive Search</a:t>
            </a:r>
            <a:endParaRPr lang="en-US" altLang="zh-CN" sz="4800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58674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NFIC August 14, 2010, San Jose, CA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Joint work with colleagues at UC Irvine and Tsinghua University.</a:t>
            </a:r>
            <a:endParaRPr lang="en-US" altLang="zh-CN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6800" y="4267200"/>
            <a:ext cx="37338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Bimaple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Technology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1990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Scalability demo: iPubMed on 19M records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62484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  <a:hlinkClick r:id="rId2"/>
              </a:rPr>
              <a:t>http://ipubmed.ics.uci.edu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7996245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Interactive Search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763000" cy="26670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Find answers as users type in keywords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Powerful interface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Increasing popularity of smart phones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962400"/>
            <a:ext cx="1371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343400"/>
            <a:ext cx="2333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86200"/>
            <a:ext cx="1847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advTm="3396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real story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Challenges of interactive search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Recent research progress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advTm="1537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Challenge 1: Number of users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2133600" cy="149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0" y="8382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350" y="8382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8382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5150" y="8382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150" y="8382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9150" y="8382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165735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300" y="165735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100" y="165735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100" y="165735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8100" y="165735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0100" y="165735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908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908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5908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908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5908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5908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429000"/>
            <a:ext cx="213360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0" y="5715000"/>
            <a:ext cx="3733800" cy="6096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Single-user environment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4876800" y="5715000"/>
            <a:ext cx="37338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Multi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-user environment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1600200" y="38862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advTm="3435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Performance is important!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&lt; 100 ms</a:t>
            </a:r>
            <a:r>
              <a:rPr lang="en-US" dirty="0" smtClean="0"/>
              <a:t>: server processing, network, javascript, etc</a:t>
            </a:r>
          </a:p>
          <a:p>
            <a:r>
              <a:rPr lang="en-US" dirty="0" smtClean="0">
                <a:cs typeface="Times New Roman"/>
              </a:rPr>
              <a:t>Requirement for </a:t>
            </a:r>
            <a:r>
              <a:rPr lang="en-US" dirty="0" smtClean="0">
                <a:solidFill>
                  <a:srgbClr val="C00000"/>
                </a:solidFill>
                <a:cs typeface="Times New Roman"/>
              </a:rPr>
              <a:t>high query throughput</a:t>
            </a:r>
          </a:p>
          <a:p>
            <a:pPr lvl="1"/>
            <a:r>
              <a:rPr lang="en-US" dirty="0" smtClean="0">
                <a:cs typeface="Times New Roman"/>
              </a:rPr>
              <a:t>20 queries per second (QPS) </a:t>
            </a:r>
            <a:r>
              <a:rPr lang="en-US" dirty="0" smtClean="0">
                <a:cs typeface="Times New Roman"/>
                <a:sym typeface="Wingdings" pitchFamily="2" charset="2"/>
              </a:rPr>
              <a:t> </a:t>
            </a:r>
            <a:r>
              <a:rPr lang="en-US" dirty="0" smtClean="0">
                <a:cs typeface="Times New Roman"/>
              </a:rPr>
              <a:t>50ms/query (at most)</a:t>
            </a:r>
          </a:p>
          <a:p>
            <a:pPr lvl="1"/>
            <a:r>
              <a:rPr lang="en-US" dirty="0" smtClean="0">
                <a:cs typeface="Times New Roman"/>
              </a:rPr>
              <a:t>100 QPS </a:t>
            </a:r>
            <a:r>
              <a:rPr lang="en-US" dirty="0" smtClean="0">
                <a:cs typeface="Times New Roman"/>
                <a:sym typeface="Wingdings" pitchFamily="2" charset="2"/>
              </a:rPr>
              <a:t></a:t>
            </a:r>
            <a:r>
              <a:rPr lang="en-US" dirty="0" smtClean="0">
                <a:cs typeface="Times New Roman"/>
              </a:rPr>
              <a:t> 10ms/query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Challenge 2: Query Suggestion vs Search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27908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524000"/>
            <a:ext cx="50101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5943600"/>
            <a:ext cx="3276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Query suggestion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609600" y="38862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6019800"/>
            <a:ext cx="3276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74320" algn="ctr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Search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Challenge 3: Semantics-based Search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6324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Search “bill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cropp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on http://psearch.ics.uci.edu/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805434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3295650" cy="53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Challenge 4: Prefix search vs full-text search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2743200"/>
            <a:ext cx="3733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58629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Search on apple.com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63963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Query: “</a:t>
            </a:r>
            <a:r>
              <a:rPr lang="en-US" sz="2400" dirty="0" smtClean="0">
                <a:solidFill>
                  <a:srgbClr val="C00000"/>
                </a:solidFill>
              </a:rPr>
              <a:t>itune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34000" y="990600"/>
            <a:ext cx="3421483" cy="3048000"/>
            <a:chOff x="5334000" y="990600"/>
            <a:chExt cx="3421483" cy="3048000"/>
          </a:xfrm>
        </p:grpSpPr>
        <p:sp>
          <p:nvSpPr>
            <p:cNvPr id="11" name="TextBox 10"/>
            <p:cNvSpPr txBox="1"/>
            <p:nvPr/>
          </p:nvSpPr>
          <p:spPr>
            <a:xfrm>
              <a:off x="5562600" y="3576935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Query: “</a:t>
              </a:r>
              <a:r>
                <a:rPr lang="en-US" sz="2400" dirty="0" smtClean="0">
                  <a:solidFill>
                    <a:srgbClr val="C00000"/>
                  </a:solidFill>
                </a:rPr>
                <a:t>itunes music</a:t>
              </a:r>
              <a:r>
                <a:rPr lang="en-US" sz="2400" dirty="0" smtClean="0"/>
                <a:t>”</a:t>
              </a:r>
              <a:endParaRPr lang="en-US" sz="2400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990600"/>
              <a:ext cx="3421483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real story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Challenges of interactive search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Recent research progress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Recent techniques to support two features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Fuzzy Search</a:t>
            </a:r>
            <a:r>
              <a:rPr lang="en-US" dirty="0" smtClean="0"/>
              <a:t>: finding results with approximate keywords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  <a:cs typeface="Times New Roman"/>
              </a:rPr>
              <a:t>Full-text</a:t>
            </a:r>
            <a:r>
              <a:rPr lang="en-US" dirty="0" smtClean="0">
                <a:cs typeface="Times New Roman"/>
              </a:rPr>
              <a:t>: find results with query keywords (not necessarily adjacently)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550" y="51054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33600"/>
            <a:ext cx="6858000" cy="12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Haiti Earthquake 2010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417426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90600"/>
            <a:ext cx="4285428" cy="26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38862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7.0 Mw earthquake on Tuesday, 12 January 2010.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3,000,000 people affected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230,000 people died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300,000 people injured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1,000,000 people made homeless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250,000 residences and 30,000 buildings collapsed or damaged.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  <a:hlinkClick r:id="rId5"/>
              </a:rPr>
              <a:t>http://en.wikipedia.org/wiki/2010_Haiti_earthquake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advTm="6923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/>
        </p:nvSpPr>
        <p:spPr bwMode="auto">
          <a:xfrm>
            <a:off x="146050" y="62103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fld id="{30B3012B-678B-46C3-9092-F71ABE6F3417}" type="slidenum">
              <a:rPr lang="en-US" altLang="zh-CN" sz="1400">
                <a:solidFill>
                  <a:srgbClr val="FFFFFF"/>
                </a:solidFill>
                <a:latin typeface="Franklin Gothic Book" pitchFamily="34" charset="0"/>
                <a:ea typeface="幼圆" pitchFamily="49" charset="-122"/>
                <a:cs typeface="Arial" pitchFamily="34" charset="0"/>
              </a:rPr>
              <a:pPr algn="ctr"/>
              <a:t>20</a:t>
            </a:fld>
            <a:endParaRPr lang="en-US" altLang="zh-CN" sz="1400" dirty="0">
              <a:solidFill>
                <a:srgbClr val="FFFFFF"/>
              </a:solidFill>
              <a:latin typeface="Franklin Gothic Book" pitchFamily="34" charset="0"/>
              <a:ea typeface="幼圆" pitchFamily="49" charset="-122"/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671638"/>
            <a:ext cx="8567738" cy="4997450"/>
          </a:xfrm>
        </p:spPr>
        <p:txBody>
          <a:bodyPr/>
          <a:lstStyle/>
          <a:p>
            <a:pPr marL="273050" indent="-273050"/>
            <a:r>
              <a:rPr lang="en-US" altLang="zh-CN" sz="2800" dirty="0" smtClean="0"/>
              <a:t>Ed(s1, s2) = minimum # of operations (insertion, deletion, substitution) to change s1 to s2</a:t>
            </a:r>
          </a:p>
          <a:p>
            <a:pPr marL="273050" indent="-273050">
              <a:buFont typeface="Wingdings" pitchFamily="2" charset="2"/>
              <a:buNone/>
            </a:pPr>
            <a:endParaRPr lang="en-US" altLang="zh-CN" sz="2800" dirty="0" smtClean="0"/>
          </a:p>
          <a:p>
            <a:pPr marL="273050" indent="-273050">
              <a:buFont typeface="Wingdings" pitchFamily="2" charset="2"/>
              <a:buNone/>
            </a:pPr>
            <a:r>
              <a:rPr lang="en-US" altLang="zh-CN" sz="3600" dirty="0" smtClean="0"/>
              <a:t>		</a:t>
            </a:r>
            <a:r>
              <a:rPr lang="en-US" altLang="zh-CN" sz="3600" dirty="0" smtClean="0">
                <a:solidFill>
                  <a:srgbClr val="7030A0"/>
                </a:solidFill>
              </a:rPr>
              <a:t>s1: </a:t>
            </a:r>
            <a:r>
              <a:rPr lang="en-US" altLang="zh-CN" sz="3600" dirty="0" smtClean="0">
                <a:solidFill>
                  <a:srgbClr val="FF0000"/>
                </a:solidFill>
              </a:rPr>
              <a:t>v </a:t>
            </a:r>
            <a:r>
              <a:rPr lang="en-US" altLang="zh-CN" sz="3600" dirty="0" smtClean="0"/>
              <a:t>e n k a t s u b r a m a n i a n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pPr marL="273050" indent="-273050">
              <a:buFont typeface="Wingdings" pitchFamily="2" charset="2"/>
              <a:buNone/>
            </a:pPr>
            <a:r>
              <a:rPr lang="en-US" altLang="zh-CN" sz="3600" dirty="0" smtClean="0"/>
              <a:t>		</a:t>
            </a:r>
            <a:r>
              <a:rPr lang="en-US" altLang="zh-CN" sz="3600" dirty="0" smtClean="0">
                <a:solidFill>
                  <a:srgbClr val="7030A0"/>
                </a:solidFill>
              </a:rPr>
              <a:t>s2:</a:t>
            </a:r>
            <a:r>
              <a:rPr lang="en-US" altLang="zh-CN" sz="3600" dirty="0" smtClean="0"/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w </a:t>
            </a:r>
            <a:r>
              <a:rPr lang="en-US" altLang="zh-CN" sz="3600" dirty="0" smtClean="0"/>
              <a:t>e n k a t s u b r a m a n i a n</a:t>
            </a:r>
          </a:p>
          <a:p>
            <a:pPr marL="273050" indent="-273050">
              <a:buFont typeface="Wingdings" pitchFamily="2" charset="2"/>
              <a:buNone/>
            </a:pPr>
            <a:endParaRPr lang="en-US" altLang="zh-CN" sz="3600" dirty="0" smtClean="0"/>
          </a:p>
          <a:p>
            <a:pPr marL="273050" indent="-273050">
              <a:buFont typeface="Wingdings" pitchFamily="2" charset="2"/>
              <a:buNone/>
            </a:pPr>
            <a:r>
              <a:rPr lang="en-US" altLang="zh-CN" sz="2800" dirty="0" smtClean="0"/>
              <a:t>		ed(s1, s2) = 1</a:t>
            </a: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altLang="zh-CN" sz="3900" b="1" dirty="0">
                <a:solidFill>
                  <a:schemeClr val="tx2"/>
                </a:solidFill>
              </a:rPr>
              <a:t>Edit Distance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R: a set of records</a:t>
            </a:r>
          </a:p>
          <a:p>
            <a:pPr lvl="1"/>
            <a:r>
              <a:rPr lang="en-US" dirty="0" smtClean="0"/>
              <a:t>W: a set of distinct words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Query</a:t>
            </a:r>
          </a:p>
          <a:p>
            <a:pPr lvl="1"/>
            <a:r>
              <a:rPr lang="en-US" dirty="0" smtClean="0"/>
              <a:t>Q = {p</a:t>
            </a:r>
            <a:r>
              <a:rPr lang="en-US" baseline="-25000" dirty="0" smtClean="0"/>
              <a:t>1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r>
              <a:rPr lang="en-US" dirty="0" smtClean="0"/>
              <a:t>, …, p</a:t>
            </a:r>
            <a:r>
              <a:rPr lang="en-US" baseline="-25000" dirty="0" smtClean="0"/>
              <a:t>l</a:t>
            </a:r>
            <a:r>
              <a:rPr lang="en-US" dirty="0" smtClean="0"/>
              <a:t>}: a set of prefixes</a:t>
            </a:r>
          </a:p>
          <a:p>
            <a:pPr lvl="1"/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  <a:r>
              <a:rPr lang="el-GR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Edit-distance threshold</a:t>
            </a: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Query result</a:t>
            </a:r>
          </a:p>
          <a:p>
            <a:pPr lvl="1"/>
            <a:r>
              <a:rPr lang="en-US" dirty="0" smtClean="0">
                <a:cs typeface="Times New Roman"/>
              </a:rPr>
              <a:t>R</a:t>
            </a:r>
            <a:r>
              <a:rPr lang="en-US" baseline="-25000" dirty="0" smtClean="0">
                <a:cs typeface="Times New Roman"/>
              </a:rPr>
              <a:t>Q</a:t>
            </a:r>
            <a:r>
              <a:rPr lang="en-US" dirty="0" smtClean="0">
                <a:cs typeface="Times New Roman"/>
              </a:rPr>
              <a:t>: a set of records such that each record has all query prefixes or their similar 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Feature 1: Fuzzy Search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6858000" cy="12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Formulation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1981200" y="1524000"/>
          <a:ext cx="3505200" cy="2626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</a:tblGrid>
              <a:tr h="409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Record Strings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1447800" y="762000"/>
            <a:ext cx="358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Garamond" pitchFamily="18" charset="0"/>
              </a:rPr>
              <a:t>wenkatsubra</a:t>
            </a:r>
            <a:endParaRPr lang="en-US" sz="40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105400"/>
            <a:ext cx="837895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Find strings with a prefix similar to a query keyword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Do it incrementally!</a:t>
            </a:r>
            <a:endParaRPr lang="en-US" dirty="0" smtClean="0">
              <a:solidFill>
                <a:srgbClr val="002060"/>
              </a:solidFill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366778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Garamond" pitchFamily="18" charset="0"/>
              </a:rPr>
              <a:t>venkatasubramanian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981200" y="19050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Garamond" pitchFamily="18" charset="0"/>
              </a:rPr>
              <a:t>carey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981200" y="22860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Garamond" pitchFamily="18" charset="0"/>
              </a:rPr>
              <a:t>jain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81200" y="27432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Garamond" pitchFamily="18" charset="0"/>
              </a:rPr>
              <a:t>nicolau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33600" y="4113212"/>
            <a:ext cx="17526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81200" y="321058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Garamond" pitchFamily="18" charset="0"/>
              </a:rPr>
              <a:t>smith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838200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Garamond" pitchFamily="18" charset="0"/>
              </a:rPr>
              <a:t>Query: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901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Trie Indexing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0" y="1295400"/>
            <a:ext cx="4191000" cy="16002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Computing set of </a:t>
            </a:r>
            <a:r>
              <a:rPr lang="en-US" b="1" dirty="0" smtClean="0">
                <a:solidFill>
                  <a:schemeClr val="accent1"/>
                </a:solidFill>
              </a:rPr>
              <a:t>active nodes </a:t>
            </a:r>
            <a:r>
              <a:rPr lang="el-GR" dirty="0" smtClean="0">
                <a:latin typeface="Times New Roman"/>
                <a:cs typeface="Times New Roman"/>
              </a:rPr>
              <a:t>Φ</a:t>
            </a:r>
            <a:r>
              <a:rPr lang="en-US" baseline="-25000" dirty="0" smtClean="0">
                <a:latin typeface="Times New Roman"/>
                <a:cs typeface="Times New Roman"/>
              </a:rPr>
              <a:t>Q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Initialization</a:t>
            </a:r>
          </a:p>
          <a:p>
            <a:pPr lvl="1"/>
            <a:r>
              <a:rPr lang="en-US" dirty="0" smtClean="0"/>
              <a:t>Incremental step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24200" y="1066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81200" y="1600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2133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" y="3200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0" y="3733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0" y="533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858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194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9400" y="3200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9400" y="3733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622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62200" y="4800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62200" y="533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62200" y="586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2766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766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191000" y="1600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2133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910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91000" y="3200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91000" y="3733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910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910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4" idx="2"/>
            <a:endCxn id="5" idx="7"/>
          </p:cNvCxnSpPr>
          <p:nvPr/>
        </p:nvCxnSpPr>
        <p:spPr>
          <a:xfrm rot="10800000" flipV="1">
            <a:off x="2176322" y="1181100"/>
            <a:ext cx="9478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6"/>
            <a:endCxn id="22" idx="1"/>
          </p:cNvCxnSpPr>
          <p:nvPr/>
        </p:nvCxnSpPr>
        <p:spPr>
          <a:xfrm>
            <a:off x="3352800" y="1181100"/>
            <a:ext cx="8716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4"/>
            <a:endCxn id="6" idx="0"/>
          </p:cNvCxnSpPr>
          <p:nvPr/>
        </p:nvCxnSpPr>
        <p:spPr>
          <a:xfrm rot="5400000">
            <a:off x="1943100" y="198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 rot="5400000">
            <a:off x="4152900" y="198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2"/>
            <a:endCxn id="7" idx="7"/>
          </p:cNvCxnSpPr>
          <p:nvPr/>
        </p:nvCxnSpPr>
        <p:spPr>
          <a:xfrm rot="10800000" flipV="1">
            <a:off x="1261922" y="2247900"/>
            <a:ext cx="7192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6"/>
            <a:endCxn id="13" idx="1"/>
          </p:cNvCxnSpPr>
          <p:nvPr/>
        </p:nvCxnSpPr>
        <p:spPr>
          <a:xfrm>
            <a:off x="2209800" y="2247900"/>
            <a:ext cx="6430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4"/>
            <a:endCxn id="8" idx="0"/>
          </p:cNvCxnSpPr>
          <p:nvPr/>
        </p:nvCxnSpPr>
        <p:spPr>
          <a:xfrm rot="5400000">
            <a:off x="10287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3"/>
            <a:endCxn id="12" idx="0"/>
          </p:cNvCxnSpPr>
          <p:nvPr/>
        </p:nvCxnSpPr>
        <p:spPr>
          <a:xfrm rot="5400000">
            <a:off x="781050" y="3414572"/>
            <a:ext cx="338278" cy="300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5"/>
            <a:endCxn id="9" idx="0"/>
          </p:cNvCxnSpPr>
          <p:nvPr/>
        </p:nvCxnSpPr>
        <p:spPr>
          <a:xfrm rot="16200000" flipH="1">
            <a:off x="1280972" y="3376472"/>
            <a:ext cx="338278" cy="376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4"/>
            <a:endCxn id="10" idx="0"/>
          </p:cNvCxnSpPr>
          <p:nvPr/>
        </p:nvCxnSpPr>
        <p:spPr>
          <a:xfrm rot="5400000">
            <a:off x="1485900" y="4114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4"/>
            <a:endCxn id="58" idx="0"/>
          </p:cNvCxnSpPr>
          <p:nvPr/>
        </p:nvCxnSpPr>
        <p:spPr>
          <a:xfrm rot="5400000">
            <a:off x="14859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4"/>
            <a:endCxn id="14" idx="0"/>
          </p:cNvCxnSpPr>
          <p:nvPr/>
        </p:nvCxnSpPr>
        <p:spPr>
          <a:xfrm rot="5400000">
            <a:off x="27813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4"/>
            <a:endCxn id="15" idx="0"/>
          </p:cNvCxnSpPr>
          <p:nvPr/>
        </p:nvCxnSpPr>
        <p:spPr>
          <a:xfrm rot="5400000">
            <a:off x="2781300" y="3581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3"/>
            <a:endCxn id="16" idx="0"/>
          </p:cNvCxnSpPr>
          <p:nvPr/>
        </p:nvCxnSpPr>
        <p:spPr>
          <a:xfrm rot="5400000">
            <a:off x="2495550" y="3909872"/>
            <a:ext cx="338278" cy="376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5" idx="5"/>
            <a:endCxn id="20" idx="0"/>
          </p:cNvCxnSpPr>
          <p:nvPr/>
        </p:nvCxnSpPr>
        <p:spPr>
          <a:xfrm rot="16200000" flipH="1">
            <a:off x="3033572" y="3909872"/>
            <a:ext cx="338278" cy="376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4"/>
            <a:endCxn id="17" idx="0"/>
          </p:cNvCxnSpPr>
          <p:nvPr/>
        </p:nvCxnSpPr>
        <p:spPr>
          <a:xfrm rot="5400000">
            <a:off x="23241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4"/>
            <a:endCxn id="18" idx="0"/>
          </p:cNvCxnSpPr>
          <p:nvPr/>
        </p:nvCxnSpPr>
        <p:spPr>
          <a:xfrm rot="5400000">
            <a:off x="2324100" y="5181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8" idx="4"/>
            <a:endCxn id="19" idx="0"/>
          </p:cNvCxnSpPr>
          <p:nvPr/>
        </p:nvCxnSpPr>
        <p:spPr>
          <a:xfrm rot="5400000">
            <a:off x="2324100" y="571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4"/>
            <a:endCxn id="21" idx="0"/>
          </p:cNvCxnSpPr>
          <p:nvPr/>
        </p:nvCxnSpPr>
        <p:spPr>
          <a:xfrm rot="5400000">
            <a:off x="32385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4"/>
            <a:endCxn id="24" idx="0"/>
          </p:cNvCxnSpPr>
          <p:nvPr/>
        </p:nvCxnSpPr>
        <p:spPr>
          <a:xfrm rot="5400000">
            <a:off x="4152900" y="2514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4" idx="4"/>
            <a:endCxn id="25" idx="0"/>
          </p:cNvCxnSpPr>
          <p:nvPr/>
        </p:nvCxnSpPr>
        <p:spPr>
          <a:xfrm rot="5400000">
            <a:off x="41529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5" idx="4"/>
            <a:endCxn id="26" idx="0"/>
          </p:cNvCxnSpPr>
          <p:nvPr/>
        </p:nvCxnSpPr>
        <p:spPr>
          <a:xfrm rot="5400000">
            <a:off x="4152900" y="3581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6" idx="4"/>
            <a:endCxn id="27" idx="0"/>
          </p:cNvCxnSpPr>
          <p:nvPr/>
        </p:nvCxnSpPr>
        <p:spPr>
          <a:xfrm rot="5400000">
            <a:off x="4152900" y="4114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7" idx="4"/>
            <a:endCxn id="28" idx="0"/>
          </p:cNvCxnSpPr>
          <p:nvPr/>
        </p:nvCxnSpPr>
        <p:spPr>
          <a:xfrm rot="5400000">
            <a:off x="41529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5257800" y="3200400"/>
          <a:ext cx="2438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exempl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exempla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7696202" y="3048000"/>
            <a:ext cx="461665" cy="29600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Active nodes for Q = </a:t>
            </a:r>
            <a:r>
              <a:rPr lang="en-US" dirty="0" smtClean="0">
                <a:solidFill>
                  <a:srgbClr val="C00000"/>
                </a:solidFill>
              </a:rPr>
              <a:t>example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524000" y="4800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1" name="Straight Arrow Connector 60"/>
          <p:cNvCxnSpPr>
            <a:stCxn id="58" idx="4"/>
            <a:endCxn id="11" idx="0"/>
          </p:cNvCxnSpPr>
          <p:nvPr/>
        </p:nvCxnSpPr>
        <p:spPr>
          <a:xfrm rot="5400000">
            <a:off x="1485900" y="5181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676400" y="3657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4191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76400" y="4724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14600" y="4191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14600" y="4724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43400" y="4191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Initialization and Incremental </a:t>
            </a:r>
            <a:r>
              <a:rPr lang="en-US" dirty="0" err="1" smtClean="0"/>
              <a:t>Computatin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838200"/>
            <a:ext cx="4191000" cy="914400"/>
          </a:xfrm>
        </p:spPr>
        <p:txBody>
          <a:bodyPr/>
          <a:lstStyle/>
          <a:p>
            <a:r>
              <a:rPr lang="en-US" dirty="0" smtClean="0"/>
              <a:t>Q = </a:t>
            </a:r>
            <a:r>
              <a:rPr lang="el-GR" dirty="0" smtClean="0"/>
              <a:t>ε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24200" y="1066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81200" y="1600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2133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" y="3200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0" y="3733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0" y="533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858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194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9400" y="3200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9400" y="3733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622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62200" y="4800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62200" y="533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62200" y="586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2766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766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191000" y="1600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2133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91000" y="2667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91000" y="3200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91000" y="3733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91000" y="4267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910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4" idx="2"/>
            <a:endCxn id="5" idx="7"/>
          </p:cNvCxnSpPr>
          <p:nvPr/>
        </p:nvCxnSpPr>
        <p:spPr>
          <a:xfrm rot="10800000" flipV="1">
            <a:off x="2176322" y="1181100"/>
            <a:ext cx="9478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6"/>
            <a:endCxn id="22" idx="1"/>
          </p:cNvCxnSpPr>
          <p:nvPr/>
        </p:nvCxnSpPr>
        <p:spPr>
          <a:xfrm>
            <a:off x="3352800" y="1181100"/>
            <a:ext cx="8716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4"/>
            <a:endCxn id="6" idx="0"/>
          </p:cNvCxnSpPr>
          <p:nvPr/>
        </p:nvCxnSpPr>
        <p:spPr>
          <a:xfrm rot="5400000">
            <a:off x="1943100" y="198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2" idx="4"/>
            <a:endCxn id="23" idx="0"/>
          </p:cNvCxnSpPr>
          <p:nvPr/>
        </p:nvCxnSpPr>
        <p:spPr>
          <a:xfrm rot="5400000">
            <a:off x="4152900" y="198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2"/>
            <a:endCxn id="7" idx="7"/>
          </p:cNvCxnSpPr>
          <p:nvPr/>
        </p:nvCxnSpPr>
        <p:spPr>
          <a:xfrm rot="10800000" flipV="1">
            <a:off x="1261922" y="2247900"/>
            <a:ext cx="7192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6"/>
            <a:endCxn id="13" idx="1"/>
          </p:cNvCxnSpPr>
          <p:nvPr/>
        </p:nvCxnSpPr>
        <p:spPr>
          <a:xfrm>
            <a:off x="2209800" y="2247900"/>
            <a:ext cx="6430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4"/>
            <a:endCxn id="8" idx="0"/>
          </p:cNvCxnSpPr>
          <p:nvPr/>
        </p:nvCxnSpPr>
        <p:spPr>
          <a:xfrm rot="5400000">
            <a:off x="10287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8" idx="3"/>
            <a:endCxn id="12" idx="0"/>
          </p:cNvCxnSpPr>
          <p:nvPr/>
        </p:nvCxnSpPr>
        <p:spPr>
          <a:xfrm rot="5400000">
            <a:off x="781050" y="3414572"/>
            <a:ext cx="338278" cy="300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8" idx="5"/>
            <a:endCxn id="9" idx="0"/>
          </p:cNvCxnSpPr>
          <p:nvPr/>
        </p:nvCxnSpPr>
        <p:spPr>
          <a:xfrm rot="16200000" flipH="1">
            <a:off x="1280972" y="3376472"/>
            <a:ext cx="338278" cy="376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9" idx="4"/>
            <a:endCxn id="10" idx="0"/>
          </p:cNvCxnSpPr>
          <p:nvPr/>
        </p:nvCxnSpPr>
        <p:spPr>
          <a:xfrm rot="5400000">
            <a:off x="1485900" y="4114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4"/>
            <a:endCxn id="73" idx="0"/>
          </p:cNvCxnSpPr>
          <p:nvPr/>
        </p:nvCxnSpPr>
        <p:spPr>
          <a:xfrm rot="5400000">
            <a:off x="14859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3" idx="4"/>
            <a:endCxn id="14" idx="0"/>
          </p:cNvCxnSpPr>
          <p:nvPr/>
        </p:nvCxnSpPr>
        <p:spPr>
          <a:xfrm rot="5400000">
            <a:off x="27813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4" idx="4"/>
            <a:endCxn id="15" idx="0"/>
          </p:cNvCxnSpPr>
          <p:nvPr/>
        </p:nvCxnSpPr>
        <p:spPr>
          <a:xfrm rot="5400000">
            <a:off x="2781300" y="3581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5" idx="3"/>
            <a:endCxn id="16" idx="0"/>
          </p:cNvCxnSpPr>
          <p:nvPr/>
        </p:nvCxnSpPr>
        <p:spPr>
          <a:xfrm rot="5400000">
            <a:off x="2495550" y="3909872"/>
            <a:ext cx="338278" cy="376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5" idx="5"/>
            <a:endCxn id="20" idx="0"/>
          </p:cNvCxnSpPr>
          <p:nvPr/>
        </p:nvCxnSpPr>
        <p:spPr>
          <a:xfrm rot="16200000" flipH="1">
            <a:off x="3033572" y="3909872"/>
            <a:ext cx="338278" cy="376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6" idx="4"/>
            <a:endCxn id="17" idx="0"/>
          </p:cNvCxnSpPr>
          <p:nvPr/>
        </p:nvCxnSpPr>
        <p:spPr>
          <a:xfrm rot="5400000">
            <a:off x="23241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7" idx="4"/>
            <a:endCxn id="18" idx="0"/>
          </p:cNvCxnSpPr>
          <p:nvPr/>
        </p:nvCxnSpPr>
        <p:spPr>
          <a:xfrm rot="5400000">
            <a:off x="2324100" y="5181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8" idx="4"/>
            <a:endCxn id="19" idx="0"/>
          </p:cNvCxnSpPr>
          <p:nvPr/>
        </p:nvCxnSpPr>
        <p:spPr>
          <a:xfrm rot="5400000">
            <a:off x="2324100" y="571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0" idx="4"/>
            <a:endCxn id="21" idx="0"/>
          </p:cNvCxnSpPr>
          <p:nvPr/>
        </p:nvCxnSpPr>
        <p:spPr>
          <a:xfrm rot="5400000">
            <a:off x="32385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3" idx="4"/>
            <a:endCxn id="24" idx="0"/>
          </p:cNvCxnSpPr>
          <p:nvPr/>
        </p:nvCxnSpPr>
        <p:spPr>
          <a:xfrm rot="5400000">
            <a:off x="4152900" y="2514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4" idx="4"/>
            <a:endCxn id="25" idx="0"/>
          </p:cNvCxnSpPr>
          <p:nvPr/>
        </p:nvCxnSpPr>
        <p:spPr>
          <a:xfrm rot="5400000">
            <a:off x="41529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5" idx="4"/>
            <a:endCxn id="26" idx="0"/>
          </p:cNvCxnSpPr>
          <p:nvPr/>
        </p:nvCxnSpPr>
        <p:spPr>
          <a:xfrm rot="5400000">
            <a:off x="4152900" y="3581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6" idx="4"/>
            <a:endCxn id="27" idx="0"/>
          </p:cNvCxnSpPr>
          <p:nvPr/>
        </p:nvCxnSpPr>
        <p:spPr>
          <a:xfrm rot="5400000">
            <a:off x="4152900" y="4114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7" idx="4"/>
            <a:endCxn id="28" idx="0"/>
          </p:cNvCxnSpPr>
          <p:nvPr/>
        </p:nvCxnSpPr>
        <p:spPr>
          <a:xfrm rot="5400000">
            <a:off x="41529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Table 77"/>
          <p:cNvGraphicFramePr>
            <a:graphicFrameLocks noGrp="1"/>
          </p:cNvGraphicFramePr>
          <p:nvPr/>
        </p:nvGraphicFramePr>
        <p:xfrm>
          <a:off x="5257800" y="1219200"/>
          <a:ext cx="2438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3352800" y="990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09800" y="1524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419600" y="1524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09800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419600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5257800" y="1219200"/>
          <a:ext cx="2438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5257800" y="1219200"/>
          <a:ext cx="2438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5181600" y="4343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Initializing </a:t>
            </a:r>
            <a:r>
              <a:rPr lang="el-GR" sz="2400" dirty="0" smtClean="0">
                <a:latin typeface="Times New Roman"/>
                <a:cs typeface="Times New Roman"/>
              </a:rPr>
              <a:t>Φ</a:t>
            </a:r>
            <a:r>
              <a:rPr lang="el-GR" sz="2400" baseline="-25000" dirty="0" smtClean="0"/>
              <a:t>ε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with all nodes within a depth of </a:t>
            </a:r>
            <a:r>
              <a:rPr lang="el-GR" sz="2400" dirty="0" smtClean="0">
                <a:cs typeface="Times New Roman"/>
              </a:rPr>
              <a:t>δ</a:t>
            </a:r>
            <a:endParaRPr lang="en-US" sz="2400" dirty="0"/>
          </a:p>
        </p:txBody>
      </p:sp>
      <p:sp>
        <p:nvSpPr>
          <p:cNvPr id="73" name="Oval 72"/>
          <p:cNvSpPr/>
          <p:nvPr/>
        </p:nvSpPr>
        <p:spPr>
          <a:xfrm>
            <a:off x="1524000" y="4800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90" name="Straight Arrow Connector 89"/>
          <p:cNvCxnSpPr>
            <a:stCxn id="73" idx="4"/>
            <a:endCxn id="11" idx="0"/>
          </p:cNvCxnSpPr>
          <p:nvPr/>
        </p:nvCxnSpPr>
        <p:spPr>
          <a:xfrm rot="5400000">
            <a:off x="1485900" y="5181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2: Full-text 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 answers with query keywords</a:t>
            </a:r>
          </a:p>
          <a:p>
            <a:r>
              <a:rPr lang="en-US" dirty="0" smtClean="0"/>
              <a:t>Not necessarily adjacently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Multi-Prefix Intersection</a:t>
            </a:r>
            <a:endParaRPr lang="en-US" dirty="0"/>
          </a:p>
        </p:txBody>
      </p:sp>
      <p:graphicFrame>
        <p:nvGraphicFramePr>
          <p:cNvPr id="180" name="Content Placeholder 179"/>
          <p:cNvGraphicFramePr>
            <a:graphicFrameLocks noGrp="1"/>
          </p:cNvGraphicFramePr>
          <p:nvPr>
            <p:ph sz="quarter" idx="1"/>
          </p:nvPr>
        </p:nvGraphicFramePr>
        <p:xfrm>
          <a:off x="609600" y="990600"/>
          <a:ext cx="259080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1"/>
                <a:gridCol w="2072640"/>
              </a:tblGrid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Record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 data…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Lin…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 Lin Luis…</a:t>
                      </a:r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Liu…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VLDB Lin data…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VLDB…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 VLDB…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6248400" y="990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434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3434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3124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434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2484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64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864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198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u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198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9342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u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2390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9248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v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924800" y="2057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248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24800" y="3124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248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4" idx="2"/>
            <a:endCxn id="5" idx="7"/>
          </p:cNvCxnSpPr>
          <p:nvPr/>
        </p:nvCxnSpPr>
        <p:spPr>
          <a:xfrm rot="10800000" flipV="1">
            <a:off x="4538522" y="1104900"/>
            <a:ext cx="17098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6"/>
            <a:endCxn id="22" idx="1"/>
          </p:cNvCxnSpPr>
          <p:nvPr/>
        </p:nvCxnSpPr>
        <p:spPr>
          <a:xfrm>
            <a:off x="6477000" y="1104900"/>
            <a:ext cx="14812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4"/>
            <a:endCxn id="6" idx="0"/>
          </p:cNvCxnSpPr>
          <p:nvPr/>
        </p:nvCxnSpPr>
        <p:spPr>
          <a:xfrm rot="5400000">
            <a:off x="4305300" y="190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4"/>
            <a:endCxn id="23" idx="0"/>
          </p:cNvCxnSpPr>
          <p:nvPr/>
        </p:nvCxnSpPr>
        <p:spPr>
          <a:xfrm rot="5400000">
            <a:off x="7886700" y="190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4"/>
            <a:endCxn id="7" idx="0"/>
          </p:cNvCxnSpPr>
          <p:nvPr/>
        </p:nvCxnSpPr>
        <p:spPr>
          <a:xfrm rot="5400000">
            <a:off x="4305300" y="2438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4"/>
            <a:endCxn id="13" idx="0"/>
          </p:cNvCxnSpPr>
          <p:nvPr/>
        </p:nvCxnSpPr>
        <p:spPr>
          <a:xfrm rot="5400000">
            <a:off x="6210300" y="1371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4"/>
            <a:endCxn id="8" idx="0"/>
          </p:cNvCxnSpPr>
          <p:nvPr/>
        </p:nvCxnSpPr>
        <p:spPr>
          <a:xfrm rot="5400000">
            <a:off x="4305300" y="2971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4"/>
            <a:endCxn id="12" idx="0"/>
          </p:cNvCxnSpPr>
          <p:nvPr/>
        </p:nvCxnSpPr>
        <p:spPr>
          <a:xfrm rot="5400000">
            <a:off x="4305300" y="3505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" idx="3"/>
            <a:endCxn id="16" idx="0"/>
          </p:cNvCxnSpPr>
          <p:nvPr/>
        </p:nvCxnSpPr>
        <p:spPr>
          <a:xfrm rot="5400000">
            <a:off x="5772150" y="1547672"/>
            <a:ext cx="338278" cy="681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3" idx="5"/>
            <a:endCxn id="20" idx="0"/>
          </p:cNvCxnSpPr>
          <p:nvPr/>
        </p:nvCxnSpPr>
        <p:spPr>
          <a:xfrm rot="16200000" flipH="1">
            <a:off x="6576872" y="1585772"/>
            <a:ext cx="338278" cy="604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4"/>
            <a:endCxn id="17" idx="0"/>
          </p:cNvCxnSpPr>
          <p:nvPr/>
        </p:nvCxnSpPr>
        <p:spPr>
          <a:xfrm rot="5400000">
            <a:off x="5448300" y="2438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6" idx="5"/>
            <a:endCxn id="18" idx="0"/>
          </p:cNvCxnSpPr>
          <p:nvPr/>
        </p:nvCxnSpPr>
        <p:spPr>
          <a:xfrm rot="16200000" flipH="1">
            <a:off x="5738672" y="2195372"/>
            <a:ext cx="3382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8" idx="4"/>
            <a:endCxn id="19" idx="0"/>
          </p:cNvCxnSpPr>
          <p:nvPr/>
        </p:nvCxnSpPr>
        <p:spPr>
          <a:xfrm rot="5400000">
            <a:off x="5981700" y="2971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4" idx="4"/>
            <a:endCxn id="21" idx="0"/>
          </p:cNvCxnSpPr>
          <p:nvPr/>
        </p:nvCxnSpPr>
        <p:spPr>
          <a:xfrm rot="5400000">
            <a:off x="7200900" y="3505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4"/>
            <a:endCxn id="24" idx="0"/>
          </p:cNvCxnSpPr>
          <p:nvPr/>
        </p:nvCxnSpPr>
        <p:spPr>
          <a:xfrm rot="5400000">
            <a:off x="7886700" y="2438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4" idx="4"/>
            <a:endCxn id="25" idx="0"/>
          </p:cNvCxnSpPr>
          <p:nvPr/>
        </p:nvCxnSpPr>
        <p:spPr>
          <a:xfrm rot="5400000">
            <a:off x="7886700" y="2971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5" idx="4"/>
            <a:endCxn id="28" idx="0"/>
          </p:cNvCxnSpPr>
          <p:nvPr/>
        </p:nvCxnSpPr>
        <p:spPr>
          <a:xfrm rot="5400000">
            <a:off x="7886700" y="3505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343400" y="4191000"/>
            <a:ext cx="2286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1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2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3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6</a:t>
            </a:r>
          </a:p>
        </p:txBody>
      </p:sp>
      <p:cxnSp>
        <p:nvCxnSpPr>
          <p:cNvPr id="56" name="Straight Connector 55"/>
          <p:cNvCxnSpPr>
            <a:stCxn id="12" idx="4"/>
            <a:endCxn id="54" idx="0"/>
          </p:cNvCxnSpPr>
          <p:nvPr/>
        </p:nvCxnSpPr>
        <p:spPr>
          <a:xfrm rot="5400000">
            <a:off x="4305300" y="4038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019800" y="35814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5</a:t>
            </a:r>
          </a:p>
        </p:txBody>
      </p:sp>
      <p:cxnSp>
        <p:nvCxnSpPr>
          <p:cNvPr id="62" name="Straight Connector 61"/>
          <p:cNvCxnSpPr>
            <a:stCxn id="19" idx="4"/>
            <a:endCxn id="60" idx="0"/>
          </p:cNvCxnSpPr>
          <p:nvPr/>
        </p:nvCxnSpPr>
        <p:spPr>
          <a:xfrm rot="5400000">
            <a:off x="6019800" y="34671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239000" y="41148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4</a:t>
            </a:r>
          </a:p>
        </p:txBody>
      </p:sp>
      <p:cxnSp>
        <p:nvCxnSpPr>
          <p:cNvPr id="67" name="Straight Connector 66"/>
          <p:cNvCxnSpPr>
            <a:stCxn id="21" idx="4"/>
            <a:endCxn id="65" idx="0"/>
          </p:cNvCxnSpPr>
          <p:nvPr/>
        </p:nvCxnSpPr>
        <p:spPr>
          <a:xfrm rot="5400000">
            <a:off x="7239000" y="40005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924800" y="4191000"/>
            <a:ext cx="22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6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7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8</a:t>
            </a:r>
          </a:p>
        </p:txBody>
      </p:sp>
      <p:cxnSp>
        <p:nvCxnSpPr>
          <p:cNvPr id="71" name="Straight Connector 70"/>
          <p:cNvCxnSpPr>
            <a:stCxn id="28" idx="4"/>
            <a:endCxn id="69" idx="0"/>
          </p:cNvCxnSpPr>
          <p:nvPr/>
        </p:nvCxnSpPr>
        <p:spPr>
          <a:xfrm rot="5400000">
            <a:off x="7886700" y="4038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54864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5486400" y="3581400"/>
            <a:ext cx="228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3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4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6</a:t>
            </a:r>
          </a:p>
        </p:txBody>
      </p:sp>
      <p:cxnSp>
        <p:nvCxnSpPr>
          <p:cNvPr id="116" name="Straight Connector 115"/>
          <p:cNvCxnSpPr>
            <a:stCxn id="112" idx="4"/>
            <a:endCxn id="114" idx="0"/>
          </p:cNvCxnSpPr>
          <p:nvPr/>
        </p:nvCxnSpPr>
        <p:spPr>
          <a:xfrm rot="5400000">
            <a:off x="5486400" y="34671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7" idx="4"/>
            <a:endCxn id="112" idx="0"/>
          </p:cNvCxnSpPr>
          <p:nvPr/>
        </p:nvCxnSpPr>
        <p:spPr>
          <a:xfrm rot="5400000">
            <a:off x="5448300" y="2971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7239000" y="2590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239000" y="31242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34" name="Straight Arrow Connector 133"/>
          <p:cNvCxnSpPr>
            <a:stCxn id="20" idx="5"/>
            <a:endCxn id="123" idx="0"/>
          </p:cNvCxnSpPr>
          <p:nvPr/>
        </p:nvCxnSpPr>
        <p:spPr>
          <a:xfrm rot="16200000" flipH="1">
            <a:off x="7072172" y="2309672"/>
            <a:ext cx="338278" cy="223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23" idx="4"/>
            <a:endCxn id="124" idx="0"/>
          </p:cNvCxnSpPr>
          <p:nvPr/>
        </p:nvCxnSpPr>
        <p:spPr>
          <a:xfrm rot="5400000">
            <a:off x="7200900" y="2971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49530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cxnSp>
        <p:nvCxnSpPr>
          <p:cNvPr id="141" name="Straight Arrow Connector 140"/>
          <p:cNvCxnSpPr>
            <a:stCxn id="16" idx="3"/>
            <a:endCxn id="139" idx="0"/>
          </p:cNvCxnSpPr>
          <p:nvPr/>
        </p:nvCxnSpPr>
        <p:spPr>
          <a:xfrm rot="5400000">
            <a:off x="5124450" y="2195372"/>
            <a:ext cx="338278" cy="4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4953000" y="3124200"/>
            <a:ext cx="228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1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8</a:t>
            </a:r>
          </a:p>
        </p:txBody>
      </p:sp>
      <p:cxnSp>
        <p:nvCxnSpPr>
          <p:cNvPr id="147" name="Straight Connector 146"/>
          <p:cNvCxnSpPr>
            <a:stCxn id="139" idx="4"/>
            <a:endCxn id="145" idx="0"/>
          </p:cNvCxnSpPr>
          <p:nvPr/>
        </p:nvCxnSpPr>
        <p:spPr>
          <a:xfrm rot="5400000">
            <a:off x="4914900" y="2971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66294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65" name="Rectangle 164"/>
          <p:cNvSpPr/>
          <p:nvPr/>
        </p:nvSpPr>
        <p:spPr>
          <a:xfrm>
            <a:off x="6629400" y="3124200"/>
            <a:ext cx="22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4</a:t>
            </a:r>
          </a:p>
        </p:txBody>
      </p:sp>
      <p:cxnSp>
        <p:nvCxnSpPr>
          <p:cNvPr id="167" name="Straight Connector 166"/>
          <p:cNvCxnSpPr>
            <a:stCxn id="163" idx="4"/>
            <a:endCxn id="165" idx="0"/>
          </p:cNvCxnSpPr>
          <p:nvPr/>
        </p:nvCxnSpPr>
        <p:spPr>
          <a:xfrm rot="5400000">
            <a:off x="6591300" y="2971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20" idx="3"/>
            <a:endCxn id="163" idx="0"/>
          </p:cNvCxnSpPr>
          <p:nvPr/>
        </p:nvCxnSpPr>
        <p:spPr>
          <a:xfrm rot="5400000">
            <a:off x="6686550" y="2309672"/>
            <a:ext cx="338278" cy="223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/>
          <p:cNvSpPr/>
          <p:nvPr/>
        </p:nvSpPr>
        <p:spPr>
          <a:xfrm>
            <a:off x="5486400" y="5410200"/>
            <a:ext cx="1295400" cy="228600"/>
          </a:xfrm>
          <a:prstGeom prst="rect">
            <a:avLst/>
          </a:prstGeom>
          <a:solidFill>
            <a:srgbClr val="CBF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1 3 4 5 6 8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5486400" y="5715000"/>
            <a:ext cx="762000" cy="228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6 7 8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4876800" y="53340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4876800" y="563880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vldb</a:t>
            </a:r>
            <a:endParaRPr lang="en-US" dirty="0"/>
          </a:p>
        </p:txBody>
      </p:sp>
      <p:sp>
        <p:nvSpPr>
          <p:cNvPr id="191" name="Rectangle 190"/>
          <p:cNvSpPr/>
          <p:nvPr/>
        </p:nvSpPr>
        <p:spPr>
          <a:xfrm>
            <a:off x="8077200" y="5562600"/>
            <a:ext cx="533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6 8</a:t>
            </a:r>
          </a:p>
        </p:txBody>
      </p:sp>
      <p:sp>
        <p:nvSpPr>
          <p:cNvPr id="192" name="Right Arrow 191"/>
          <p:cNvSpPr/>
          <p:nvPr/>
        </p:nvSpPr>
        <p:spPr>
          <a:xfrm>
            <a:off x="7010400" y="54864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Content Placeholder 2"/>
          <p:cNvSpPr txBox="1">
            <a:spLocks/>
          </p:cNvSpPr>
          <p:nvPr/>
        </p:nvSpPr>
        <p:spPr>
          <a:xfrm>
            <a:off x="609600" y="5334000"/>
            <a:ext cx="34290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=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vldb li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1000" y="6027003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efficient algorithms possible…</a:t>
            </a:r>
            <a:endParaRPr lang="en-US" sz="2400" dirty="0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F5FF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F5F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F5F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187" grpId="0" animBg="1"/>
      <p:bldP spid="188" grpId="0" animBg="1"/>
      <p:bldP spid="189" grpId="0"/>
      <p:bldP spid="190" grpId="0"/>
      <p:bldP spid="191" grpId="0" animBg="1"/>
      <p:bldP spid="192" grpId="0" animBg="1"/>
      <p:bldP spid="193" grpId="0"/>
      <p:bldP spid="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315200" cy="609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834432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6858000" y="3886200"/>
            <a:ext cx="1524000" cy="990600"/>
            <a:chOff x="6553200" y="3657600"/>
            <a:chExt cx="2133600" cy="1524000"/>
          </a:xfrm>
        </p:grpSpPr>
        <p:cxnSp>
          <p:nvCxnSpPr>
            <p:cNvPr id="6" name="Straight Connector 5"/>
            <p:cNvCxnSpPr/>
            <p:nvPr/>
          </p:nvCxnSpPr>
          <p:spPr>
            <a:xfrm rot="10800000" flipV="1">
              <a:off x="6553200" y="3657600"/>
              <a:ext cx="2057400" cy="1524000"/>
            </a:xfrm>
            <a:prstGeom prst="line">
              <a:avLst/>
            </a:prstGeom>
            <a:ln w="152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29400" y="3657600"/>
              <a:ext cx="2057400" cy="1524000"/>
            </a:xfrm>
            <a:prstGeom prst="line">
              <a:avLst/>
            </a:prstGeom>
            <a:ln w="152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0" y="1828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Interactive Search: Kill the search button </a:t>
            </a:r>
            <a:r>
              <a:rPr lang="en-US" sz="3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378952" cy="5334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5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Thank you!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6448" y="5334000"/>
            <a:ext cx="8378952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http://tastier.ics.uci.edu/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UC Irv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191000"/>
            <a:ext cx="2857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76500" y="3082925"/>
            <a:ext cx="39290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4000" kern="0" dirty="0">
                <a:latin typeface="+mn-lt"/>
                <a:ea typeface="+mn-ea"/>
              </a:rPr>
              <a:t>Chen </a:t>
            </a:r>
            <a:r>
              <a:rPr lang="en-US" altLang="zh-CN" sz="4000" kern="0" dirty="0" smtClean="0">
                <a:latin typeface="+mn-lt"/>
                <a:ea typeface="+mn-ea"/>
              </a:rPr>
              <a:t>Li</a:t>
            </a:r>
            <a:endParaRPr lang="en-US" altLang="zh-CN" sz="4000" kern="0" dirty="0">
              <a:latin typeface="+mn-lt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Person Finder Project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914400"/>
            <a:ext cx="7391400" cy="51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71800" y="6172200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http://haiticrisis.appspot.com/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advTm="16640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Search Interface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6172200"/>
            <a:ext cx="6462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http://haiticrisis.appspot.com/query?role=seek&amp;small=&amp;style=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38200"/>
            <a:ext cx="7586662" cy="531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advTm="68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Search Result: “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daniele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967" y="6211669"/>
            <a:ext cx="817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http://haiticrisis.appspot.com/results?role=seek&amp;small=&amp;style=&amp;query=daniele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14400"/>
            <a:ext cx="7415212" cy="527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advTm="31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Search Result: “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danellie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967" y="6336268"/>
            <a:ext cx="822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http://haiticrisis.appspot.com/results?role=seek&amp;small=&amp;style=&amp;query=danellie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38200"/>
            <a:ext cx="764563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14400" y="3429000"/>
            <a:ext cx="2514600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advTm="59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890587"/>
            <a:ext cx="7645631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more powerful search interface developed at UCI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1167" y="6336268"/>
            <a:ext cx="3068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http://fr.ics.uci.edu/haiticrisis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4953000"/>
            <a:ext cx="1981200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advTm="375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9" y="838200"/>
            <a:ext cx="7643811" cy="543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Full-text, Interactive, Fuzzy Search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1167" y="6336268"/>
            <a:ext cx="3068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http://fr.ics.uci.edu/haiticrisis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3886200"/>
            <a:ext cx="4648200" cy="1143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advTm="53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Embedded search widget (a news site in Miami)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6336268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http://www.miamiherald.com/news/americas/haiti/connect/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838200"/>
            <a:ext cx="6991350" cy="536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C11F-5AEF-4DAA-9D5E-D133B660D70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advTm="382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363640"/>
      </a:dk2>
      <a:lt2>
        <a:srgbClr val="DDE9EC"/>
      </a:lt2>
      <a:accent1>
        <a:srgbClr val="525B7E"/>
      </a:accent1>
      <a:accent2>
        <a:srgbClr val="7D8524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4302</TotalTime>
  <Words>708</Words>
  <Application>Microsoft Office PowerPoint</Application>
  <PresentationFormat>On-screen Show (4:3)</PresentationFormat>
  <Paragraphs>302</Paragraphs>
  <Slides>29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Slide 1</vt:lpstr>
      <vt:lpstr>Haiti Earthquake 2010</vt:lpstr>
      <vt:lpstr>Person Finder Project</vt:lpstr>
      <vt:lpstr>Search Interface</vt:lpstr>
      <vt:lpstr>Search Result: “daniele”</vt:lpstr>
      <vt:lpstr>Search Result: “danellie”</vt:lpstr>
      <vt:lpstr>A more powerful search interface developed at UCI</vt:lpstr>
      <vt:lpstr>Full-text, Interactive, Fuzzy Search</vt:lpstr>
      <vt:lpstr>Embedded search widget (a news site in Miami)</vt:lpstr>
      <vt:lpstr>Scalability demo: iPubMed on 19M records</vt:lpstr>
      <vt:lpstr>Interactive Search</vt:lpstr>
      <vt:lpstr>Outline</vt:lpstr>
      <vt:lpstr>Challenge 1: Number of users</vt:lpstr>
      <vt:lpstr>Performance is important!</vt:lpstr>
      <vt:lpstr>Challenge 2: Query Suggestion vs Search</vt:lpstr>
      <vt:lpstr>Challenge 3: Semantics-based Search</vt:lpstr>
      <vt:lpstr>Challenge 4: Prefix search vs full-text search</vt:lpstr>
      <vt:lpstr>Outline</vt:lpstr>
      <vt:lpstr>Recent techniques to support two features</vt:lpstr>
      <vt:lpstr>Slide 20</vt:lpstr>
      <vt:lpstr>Problem Setting</vt:lpstr>
      <vt:lpstr>Feature 1: Fuzzy Search</vt:lpstr>
      <vt:lpstr>Formulation</vt:lpstr>
      <vt:lpstr>Trie Indexing </vt:lpstr>
      <vt:lpstr>Initialization and Incremental Computatin</vt:lpstr>
      <vt:lpstr>Feature 2: Full-text search</vt:lpstr>
      <vt:lpstr>Multi-Prefix Intersection</vt:lpstr>
      <vt:lpstr>Conclusions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As You Type</dc:title>
  <dc:creator>Chen Li</dc:creator>
  <cp:lastModifiedBy>Chen Li</cp:lastModifiedBy>
  <cp:revision>473</cp:revision>
  <dcterms:created xsi:type="dcterms:W3CDTF">2009-04-08T03:51:53Z</dcterms:created>
  <dcterms:modified xsi:type="dcterms:W3CDTF">2010-08-15T01:33:54Z</dcterms:modified>
</cp:coreProperties>
</file>