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ti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840" r:id="rId1"/>
    <p:sldMasterId id="2147483860" r:id="rId2"/>
  </p:sldMasterIdLst>
  <p:notesMasterIdLst>
    <p:notesMasterId r:id="rId15"/>
  </p:notesMasterIdLst>
  <p:sldIdLst>
    <p:sldId id="256" r:id="rId3"/>
    <p:sldId id="257" r:id="rId4"/>
    <p:sldId id="258" r:id="rId5"/>
    <p:sldId id="393" r:id="rId6"/>
    <p:sldId id="392" r:id="rId7"/>
    <p:sldId id="385" r:id="rId8"/>
    <p:sldId id="390" r:id="rId9"/>
    <p:sldId id="381" r:id="rId10"/>
    <p:sldId id="391" r:id="rId11"/>
    <p:sldId id="377" r:id="rId12"/>
    <p:sldId id="379" r:id="rId13"/>
    <p:sldId id="320" r:id="rId1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kheradmand" initials="k" lastIdx="0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commentAuthors" Target="commentAuthors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2DDD971-BB9D-42D2-9F27-608F7F9AA19E}" type="datetimeFigureOut">
              <a:rPr lang="en-US" smtClean="0"/>
              <a:t>12/8/2015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C26B057-CF43-4FCD-A809-AC3C92BE0A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53928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26B057-CF43-4FCD-A809-AC3C92BE0A39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902040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26B057-CF43-4FCD-A809-AC3C92BE0A39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678880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26B057-CF43-4FCD-A809-AC3C92BE0A39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461029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26B057-CF43-4FCD-A809-AC3C92BE0A39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427439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26B057-CF43-4FCD-A809-AC3C92BE0A39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412340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26B057-CF43-4FCD-A809-AC3C92BE0A39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574345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26B057-CF43-4FCD-A809-AC3C92BE0A39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28911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0693" y="1769540"/>
            <a:ext cx="9440034" cy="1828801"/>
          </a:xfrm>
        </p:spPr>
        <p:txBody>
          <a:bodyPr anchor="b">
            <a:normAutofit/>
          </a:bodyPr>
          <a:lstStyle>
            <a:lvl1pPr algn="ctr"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0693" y="3598339"/>
            <a:ext cx="9440034" cy="1049867"/>
          </a:xfrm>
        </p:spPr>
        <p:txBody>
          <a:bodyPr anchor="t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2833F6-6DEF-4EFC-89A4-2E96CC0260CB}" type="datetime1">
              <a:rPr lang="en-US" smtClean="0"/>
              <a:t>12/8/2015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Slate-V2-HD-pano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883" y="547807"/>
            <a:ext cx="10141799" cy="381680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4565255"/>
            <a:ext cx="10355326" cy="543472"/>
          </a:xfrm>
        </p:spPr>
        <p:txBody>
          <a:bodyPr anchor="b">
            <a:normAutofit/>
          </a:bodyPr>
          <a:lstStyle>
            <a:lvl1pPr algn="ctr">
              <a:defRPr sz="2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69349" y="695009"/>
            <a:ext cx="9845346" cy="3525671"/>
          </a:xfr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5108728"/>
            <a:ext cx="10353762" cy="682472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F027B-38EC-430E-ABDC-F53E9CA28B53}" type="datetime1">
              <a:rPr lang="en-US" smtClean="0"/>
              <a:t>12/8/2015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8437"/>
            <a:ext cx="10353762" cy="353434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295180"/>
            <a:ext cx="10353763" cy="1501826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FF70F2-0357-4C44-919D-ECAD4CF847B4}" type="datetime1">
              <a:rPr lang="en-US" smtClean="0"/>
              <a:t>12/8/2015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32749"/>
          </a:xfrm>
        </p:spPr>
        <p:txBody>
          <a:bodyPr anchor="t">
            <a:normAutofit/>
          </a:bodyPr>
          <a:lstStyle>
            <a:lvl1pPr marL="0" indent="0" algn="r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304353"/>
            <a:ext cx="10353763" cy="148949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86C7F-66AA-44DE-8445-B563CC673257}" type="datetime1">
              <a:rPr lang="en-US" smtClean="0"/>
              <a:t>12/8/2015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990600" y="88479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504716" y="292825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2126942"/>
            <a:ext cx="10353763" cy="25118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84" y="4650556"/>
            <a:ext cx="10352199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E352F9-90D0-41C7-B1DF-0D89D16AE6C9}" type="datetime1">
              <a:rPr lang="en-US" smtClean="0"/>
              <a:t>12/8/2015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97045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95" y="1885950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95" y="2571750"/>
            <a:ext cx="3300984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6711" y="1885950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435" y="2571750"/>
            <a:ext cx="3300984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66572" y="1885950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66572" y="2571750"/>
            <a:ext cx="3300984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B524B0-E6F3-4DE1-9E2C-F7257D1F38BE}" type="datetime1">
              <a:rPr lang="en-US" smtClean="0"/>
              <a:t>12/8/2015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ate-V2-H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962" y="1818214"/>
            <a:ext cx="3339972" cy="1847851"/>
          </a:xfrm>
          <a:prstGeom prst="rect">
            <a:avLst/>
          </a:prstGeom>
        </p:spPr>
      </p:pic>
      <p:pic>
        <p:nvPicPr>
          <p:cNvPr id="36" name="Picture 35" descr="Slate-V2-H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3800" y="1818214"/>
            <a:ext cx="3339972" cy="1847851"/>
          </a:xfrm>
          <a:prstGeom prst="rect">
            <a:avLst/>
          </a:prstGeom>
        </p:spPr>
      </p:pic>
      <p:pic>
        <p:nvPicPr>
          <p:cNvPr id="37" name="Picture 36" descr="Slate-V2-H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6051" y="1818214"/>
            <a:ext cx="3339972" cy="1847851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94" y="609600"/>
            <a:ext cx="10353763" cy="97045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95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018102" y="1938918"/>
            <a:ext cx="3092368" cy="160295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95" y="4480368"/>
            <a:ext cx="3300984" cy="1310833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88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45743" y="1939094"/>
            <a:ext cx="3092368" cy="160816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435" y="4480367"/>
            <a:ext cx="3300984" cy="1310833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66697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75698" y="1934432"/>
            <a:ext cx="3092368" cy="160729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66572" y="4480365"/>
            <a:ext cx="3300984" cy="131083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D7877C-C34F-4566-BAA9-B1C2F7FC0D8F}" type="datetime1">
              <a:rPr lang="en-US" smtClean="0"/>
              <a:t>12/8/2015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B27C3C-7B45-40D2-A89F-804447D486F5}" type="datetime1">
              <a:rPr lang="en-US" smtClean="0"/>
              <a:t>12/8/2015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83068" y="609599"/>
            <a:ext cx="2284487" cy="518160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3796" y="609599"/>
            <a:ext cx="7916872" cy="5181601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7C1FB4-0C6B-40EF-9E41-78B7DE0817D2}" type="datetime1">
              <a:rPr lang="en-US" smtClean="0"/>
              <a:t>12/8/2015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FB52BF-8A7D-4816-BD3F-DE8146E97F3A}" type="datetime1">
              <a:rPr lang="en-US" smtClean="0"/>
              <a:t>12/8/2015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6D83B2-1B5F-48F9-B7F0-AFC5224C37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068906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50BA49-6EF7-409E-9856-1CFBE63CDFDE}" type="datetime1">
              <a:rPr lang="en-US" smtClean="0"/>
              <a:t>12/8/2015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6D83B2-1B5F-48F9-B7F0-AFC5224C37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63067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019C19-B40B-4F6A-BC34-A4E729318F07}" type="datetime1">
              <a:rPr lang="en-US" smtClean="0"/>
              <a:t>12/8/2015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38F5DC-86A6-4491-BECB-57035BE505C8}" type="datetime1">
              <a:rPr lang="en-US" smtClean="0"/>
              <a:t>12/8/2015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6D83B2-1B5F-48F9-B7F0-AFC5224C37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359695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2C00C0-F880-49B5-B1EF-5FD985FEF617}" type="datetime1">
              <a:rPr lang="en-US" smtClean="0"/>
              <a:t>12/8/2015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6D83B2-1B5F-48F9-B7F0-AFC5224C37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939272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5934E4-B393-4872-8299-4AE333E7DF75}" type="datetime1">
              <a:rPr lang="en-US" smtClean="0"/>
              <a:t>12/8/2015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6D83B2-1B5F-48F9-B7F0-AFC5224C37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67554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456F75-6AFF-4D4E-A195-448472F223DD}" type="datetime1">
              <a:rPr lang="en-US" smtClean="0"/>
              <a:t>12/8/2015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6D83B2-1B5F-48F9-B7F0-AFC5224C37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539936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12CEA-C326-41B7-868C-61E5FC6D98D1}" type="datetime1">
              <a:rPr lang="en-US" smtClean="0"/>
              <a:t>12/8/2015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6D83B2-1B5F-48F9-B7F0-AFC5224C37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769166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C22CD1-E8EF-4BE2-863A-B7F184A63AE3}" type="datetime1">
              <a:rPr lang="en-US" smtClean="0"/>
              <a:t>12/8/2015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6D83B2-1B5F-48F9-B7F0-AFC5224C37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153458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DF39B7-896F-4136-9FE5-4322E82E7507}" type="datetime1">
              <a:rPr lang="en-US" smtClean="0"/>
              <a:t>12/8/2015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6D83B2-1B5F-48F9-B7F0-AFC5224C37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148366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F82481-1525-442E-A2BB-900C06644BC2}" type="datetime1">
              <a:rPr lang="en-US" smtClean="0"/>
              <a:t>12/8/2015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6D83B2-1B5F-48F9-B7F0-AFC5224C37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237505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3269EB-8340-4C9B-88C5-77F0F2BA3AE9}" type="datetime1">
              <a:rPr lang="en-US" smtClean="0"/>
              <a:t>12/8/2015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6D83B2-1B5F-48F9-B7F0-AFC5224C37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85102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1761067"/>
            <a:ext cx="9590550" cy="1828813"/>
          </a:xfrm>
        </p:spPr>
        <p:txBody>
          <a:bodyPr anchor="b"/>
          <a:lstStyle>
            <a:lvl1pPr algn="ctr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3589879"/>
            <a:ext cx="9590550" cy="1507054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2EF189-F8A4-4363-B0C4-35F732863FC6}" type="datetime1">
              <a:rPr lang="en-US" smtClean="0"/>
              <a:t>12/8/2015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3795" y="1732449"/>
            <a:ext cx="5060497" cy="4058750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2892" y="1732449"/>
            <a:ext cx="5064665" cy="4058751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6FC075-2213-44C1-82A3-257249403FA7}" type="datetime1">
              <a:rPr lang="en-US" smtClean="0"/>
              <a:t>12/8/2015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 descr="Slate-V2-HD-comp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795" y="1734506"/>
            <a:ext cx="5089072" cy="4148769"/>
          </a:xfrm>
          <a:prstGeom prst="rect">
            <a:avLst/>
          </a:prstGeom>
        </p:spPr>
      </p:pic>
      <p:pic>
        <p:nvPicPr>
          <p:cNvPr id="21" name="Picture 20" descr="Slate-V2-HD-comp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8485" y="1734506"/>
            <a:ext cx="5089072" cy="414876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5872" y="1835254"/>
            <a:ext cx="4876344" cy="544884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05872" y="2380137"/>
            <a:ext cx="4876344" cy="3411063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94967" y="1835254"/>
            <a:ext cx="4895330" cy="544883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94967" y="2380137"/>
            <a:ext cx="4895330" cy="3411063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66B581-B8D1-402B-AAAA-D01AE6184F18}" type="datetime1">
              <a:rPr lang="en-US" smtClean="0"/>
              <a:t>12/8/2015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038AD0-EF9B-439D-8D8B-D9E03DF04248}" type="datetime1">
              <a:rPr lang="en-US" smtClean="0"/>
              <a:t>12/8/2015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7C1FC8-D387-4AC6-8818-164335CA9081}" type="datetime1">
              <a:rPr lang="en-US" smtClean="0"/>
              <a:t>12/8/2015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3706889" cy="182191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55633" y="609600"/>
            <a:ext cx="6411924" cy="5181600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2431518"/>
            <a:ext cx="3706889" cy="3359681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DE4B4A-1AF5-447C-A8B6-757189CCA901}" type="datetime1">
              <a:rPr lang="en-US" smtClean="0"/>
              <a:t>12/8/2015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 descr="Slate-V2-HD-vert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3665" y="609600"/>
            <a:ext cx="3584166" cy="520483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923"/>
            <a:ext cx="5934949" cy="1829338"/>
          </a:xfrm>
        </p:spPr>
        <p:txBody>
          <a:bodyPr anchor="b">
            <a:noAutofit/>
          </a:bodyPr>
          <a:lstStyle>
            <a:lvl1pPr algn="ctr">
              <a:defRPr sz="32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42551" y="763702"/>
            <a:ext cx="3275751" cy="4912822"/>
          </a:xfr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2439261"/>
            <a:ext cx="5934949" cy="337613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355DAE-3652-4B17-ABED-D2506BF01707}" type="datetime1">
              <a:rPr lang="en-US" smtClean="0"/>
              <a:t>12/8/2015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970450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95" y="1732449"/>
            <a:ext cx="10353762" cy="4058751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6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fld id="{BAC7E533-522D-4565-A857-12F7F4642059}" type="datetime1">
              <a:rPr lang="en-US" smtClean="0"/>
              <a:t>12/8/2015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95" y="5883275"/>
            <a:ext cx="66728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5354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fld id="{DF28FB93-0A08-4E7D-8E63-9EFA29F1E093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2" r:id="rId10"/>
    <p:sldLayoutId id="2147483853" r:id="rId11"/>
    <p:sldLayoutId id="2147483854" r:id="rId12"/>
    <p:sldLayoutId id="2147483855" r:id="rId13"/>
    <p:sldLayoutId id="2147483858" r:id="rId14"/>
    <p:sldLayoutId id="2147483859" r:id="rId15"/>
    <p:sldLayoutId id="2147483850" r:id="rId16"/>
    <p:sldLayoutId id="2147483851" r:id="rId17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0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20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1pPr>
      <a:lvl2pPr marL="72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"/>
        <a:defRPr sz="18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2pPr>
      <a:lvl3pPr marL="1026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6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3pPr>
      <a:lvl4pPr marL="1386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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4pPr>
      <a:lvl5pPr marL="1674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5pPr>
      <a:lvl6pPr marL="20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6pPr>
      <a:lvl7pPr marL="240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7pPr>
      <a:lvl8pPr marL="278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8pPr>
      <a:lvl9pPr marL="310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AB89E8-DDF9-4100-BF3C-908E272094D4}" type="datetime1">
              <a:rPr lang="en-US" smtClean="0"/>
              <a:t>12/8/2015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6D83B2-1B5F-48F9-B7F0-AFC5224C37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91351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1" r:id="rId1"/>
    <p:sldLayoutId id="2147483862" r:id="rId2"/>
    <p:sldLayoutId id="2147483863" r:id="rId3"/>
    <p:sldLayoutId id="2147483864" r:id="rId4"/>
    <p:sldLayoutId id="2147483865" r:id="rId5"/>
    <p:sldLayoutId id="2147483866" r:id="rId6"/>
    <p:sldLayoutId id="2147483867" r:id="rId7"/>
    <p:sldLayoutId id="2147483868" r:id="rId8"/>
    <p:sldLayoutId id="2147483869" r:id="rId9"/>
    <p:sldLayoutId id="2147483870" r:id="rId10"/>
    <p:sldLayoutId id="2147483871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ti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5.tif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tags" Target="../tags/tag3.xml"/><Relationship Id="rId7" Type="http://schemas.openxmlformats.org/officeDocument/2006/relationships/image" Target="../media/image9.png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image" Target="../media/image8.png"/><Relationship Id="rId5" Type="http://schemas.openxmlformats.org/officeDocument/2006/relationships/slideLayout" Target="../slideLayouts/slideLayout1.xml"/><Relationship Id="rId4" Type="http://schemas.openxmlformats.org/officeDocument/2006/relationships/tags" Target="../tags/tag4.xml"/><Relationship Id="rId9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tif"/><Relationship Id="rId2" Type="http://schemas.openxmlformats.org/officeDocument/2006/relationships/image" Target="../media/image12.tif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tif"/><Relationship Id="rId2" Type="http://schemas.openxmlformats.org/officeDocument/2006/relationships/image" Target="../media/image14.tif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7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ti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9.ti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ti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1.ti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ti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3.t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A Graph-based </a:t>
            </a:r>
            <a:r>
              <a:rPr lang="en-US" dirty="0"/>
              <a:t>F</a:t>
            </a:r>
            <a:r>
              <a:rPr lang="en-US" dirty="0" smtClean="0"/>
              <a:t>ramework for Image Restoration 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0693" y="4273588"/>
            <a:ext cx="9440034" cy="1049867"/>
          </a:xfrm>
        </p:spPr>
        <p:txBody>
          <a:bodyPr>
            <a:noAutofit/>
          </a:bodyPr>
          <a:lstStyle/>
          <a:p>
            <a:r>
              <a:rPr lang="en-US" dirty="0" smtClean="0"/>
              <a:t>Amin Kheradmand, </a:t>
            </a:r>
            <a:r>
              <a:rPr lang="en-US" dirty="0" err="1" smtClean="0"/>
              <a:t>Peyman</a:t>
            </a:r>
            <a:r>
              <a:rPr lang="en-US" dirty="0" smtClean="0"/>
              <a:t> </a:t>
            </a:r>
            <a:r>
              <a:rPr lang="en-US" dirty="0" err="1" smtClean="0"/>
              <a:t>Milanfar</a:t>
            </a:r>
            <a:endParaRPr lang="en-US" dirty="0" smtClean="0"/>
          </a:p>
          <a:p>
            <a:r>
              <a:rPr lang="en-US" dirty="0" smtClean="0"/>
              <a:t>Department of Electrical Engineering</a:t>
            </a:r>
          </a:p>
          <a:p>
            <a:r>
              <a:rPr lang="en-US" dirty="0" smtClean="0"/>
              <a:t>University of California, Santa Cruz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85641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004552" y="425003"/>
            <a:ext cx="103288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/>
              <a:t>Examples (sharpening)</a:t>
            </a:r>
            <a:endParaRPr lang="en-US" sz="32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2751099" y="6248400"/>
            <a:ext cx="15419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 input image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7447270" y="6248400"/>
            <a:ext cx="19837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output image </a:t>
            </a:r>
            <a:endParaRPr lang="en-US" dirty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6292" y="1402397"/>
            <a:ext cx="3091542" cy="475488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3363" y="1402397"/>
            <a:ext cx="3091542" cy="4754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59130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004552" y="425003"/>
            <a:ext cx="103288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/>
              <a:t>References</a:t>
            </a:r>
            <a:endParaRPr lang="en-US" sz="32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965915" y="1164134"/>
            <a:ext cx="10406130" cy="5693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dirty="0"/>
              <a:t>[1] A. Kheradmand, and P. </a:t>
            </a:r>
            <a:r>
              <a:rPr lang="en-US" sz="2400" dirty="0" err="1"/>
              <a:t>Milanfar</a:t>
            </a:r>
            <a:r>
              <a:rPr lang="en-US" sz="2400" dirty="0"/>
              <a:t>, “Non-linear structure-aware image sharpening with difference of smoothing operators”, </a:t>
            </a:r>
            <a:r>
              <a:rPr lang="en-US" sz="2400" i="1" dirty="0"/>
              <a:t>Frontiers in ICT, Computer Image Analysis, vol. 2, no. 22, 2015</a:t>
            </a:r>
            <a:r>
              <a:rPr lang="en-US" sz="2400" i="1" dirty="0" smtClean="0"/>
              <a:t>.</a:t>
            </a:r>
          </a:p>
          <a:p>
            <a:pPr algn="just"/>
            <a:endParaRPr lang="en-US" sz="2400" i="1" dirty="0" smtClean="0"/>
          </a:p>
          <a:p>
            <a:pPr algn="just"/>
            <a:r>
              <a:rPr lang="en-US" sz="2400" dirty="0"/>
              <a:t>[2] A. Kheradmand, and P. </a:t>
            </a:r>
            <a:r>
              <a:rPr lang="en-US" sz="2400" dirty="0" err="1"/>
              <a:t>Milanfar</a:t>
            </a:r>
            <a:r>
              <a:rPr lang="en-US" sz="2400" dirty="0"/>
              <a:t>, “A general framework for regularized, similarity-based image restoration”, </a:t>
            </a:r>
            <a:r>
              <a:rPr lang="en-US" sz="2400" i="1" dirty="0"/>
              <a:t>IEEE Transactions on Image Processing, </a:t>
            </a:r>
            <a:r>
              <a:rPr lang="en-US" sz="2400" i="1" dirty="0" smtClean="0"/>
              <a:t>vol. </a:t>
            </a:r>
            <a:r>
              <a:rPr lang="en-US" sz="2400" i="1" dirty="0"/>
              <a:t>23, No. 12, pp. 5136-5151, Dec. 2014</a:t>
            </a:r>
            <a:r>
              <a:rPr lang="en-US" sz="2400" i="1" dirty="0" smtClean="0"/>
              <a:t>.</a:t>
            </a:r>
          </a:p>
          <a:p>
            <a:pPr algn="just"/>
            <a:endParaRPr lang="en-US" sz="2400" i="1" dirty="0" smtClean="0"/>
          </a:p>
          <a:p>
            <a:pPr algn="just"/>
            <a:r>
              <a:rPr lang="en-US" sz="2400" dirty="0" smtClean="0"/>
              <a:t>[3] </a:t>
            </a:r>
            <a:r>
              <a:rPr lang="en-US" sz="2400" dirty="0"/>
              <a:t>A. Kheradmand and P. </a:t>
            </a:r>
            <a:r>
              <a:rPr lang="en-US" sz="2400" dirty="0" err="1" smtClean="0"/>
              <a:t>Milanfar</a:t>
            </a:r>
            <a:r>
              <a:rPr lang="en-US" sz="2400" dirty="0"/>
              <a:t>, </a:t>
            </a:r>
            <a:r>
              <a:rPr lang="en-US" sz="2400" dirty="0" smtClean="0"/>
              <a:t>“Motion </a:t>
            </a:r>
            <a:r>
              <a:rPr lang="en-US" sz="2400" dirty="0" err="1"/>
              <a:t>deblurring</a:t>
            </a:r>
            <a:r>
              <a:rPr lang="en-US" sz="2400" dirty="0"/>
              <a:t> </a:t>
            </a:r>
            <a:r>
              <a:rPr lang="en-US" sz="2400" dirty="0" smtClean="0"/>
              <a:t>with graph </a:t>
            </a:r>
            <a:r>
              <a:rPr lang="en-US" sz="2400" dirty="0"/>
              <a:t>Laplacian </a:t>
            </a:r>
            <a:r>
              <a:rPr lang="en-US" sz="2400" dirty="0" smtClean="0"/>
              <a:t>regularization”, Digital </a:t>
            </a:r>
            <a:r>
              <a:rPr lang="en-US" sz="2400" dirty="0"/>
              <a:t>Photography and </a:t>
            </a:r>
            <a:r>
              <a:rPr lang="en-US" sz="2400" dirty="0" smtClean="0"/>
              <a:t>Mobile </a:t>
            </a:r>
            <a:r>
              <a:rPr lang="en-US" sz="2400" dirty="0"/>
              <a:t>Imaging XI </a:t>
            </a:r>
            <a:r>
              <a:rPr lang="en-US" sz="2400" dirty="0" smtClean="0"/>
              <a:t>conference, IS&amp;T/SPIE </a:t>
            </a:r>
            <a:r>
              <a:rPr lang="en-US" sz="2400" dirty="0"/>
              <a:t>Electronic Imaging </a:t>
            </a:r>
            <a:r>
              <a:rPr lang="en-US" sz="2400" dirty="0" smtClean="0"/>
              <a:t>2015</a:t>
            </a:r>
            <a:r>
              <a:rPr lang="en-US" sz="2400" dirty="0"/>
              <a:t>, San Francisco, CA</a:t>
            </a:r>
            <a:r>
              <a:rPr lang="en-US" sz="2400" dirty="0" smtClean="0"/>
              <a:t>.</a:t>
            </a:r>
          </a:p>
          <a:p>
            <a:pPr algn="just"/>
            <a:endParaRPr lang="en-US" sz="2400" dirty="0" smtClean="0"/>
          </a:p>
          <a:p>
            <a:r>
              <a:rPr lang="en-US" sz="2400" dirty="0" smtClean="0"/>
              <a:t>[4]  A. Kheradmand</a:t>
            </a:r>
            <a:r>
              <a:rPr lang="en-US" sz="2400" dirty="0"/>
              <a:t>, </a:t>
            </a:r>
            <a:r>
              <a:rPr lang="en-US" sz="2400" dirty="0" smtClean="0"/>
              <a:t>and </a:t>
            </a:r>
            <a:r>
              <a:rPr lang="en-US" sz="2400" dirty="0"/>
              <a:t>P. </a:t>
            </a:r>
            <a:r>
              <a:rPr lang="en-US" sz="2400" dirty="0" err="1"/>
              <a:t>Milanfar</a:t>
            </a:r>
            <a:r>
              <a:rPr lang="en-US" sz="2400" dirty="0"/>
              <a:t>, “A general framework for </a:t>
            </a:r>
            <a:r>
              <a:rPr lang="en-US" sz="2400" dirty="0" smtClean="0"/>
              <a:t>kernel similarity-based </a:t>
            </a:r>
            <a:r>
              <a:rPr lang="en-US" sz="2400" dirty="0"/>
              <a:t>image </a:t>
            </a:r>
            <a:r>
              <a:rPr lang="en-US" sz="2400" dirty="0" err="1" smtClean="0"/>
              <a:t>denoising</a:t>
            </a:r>
            <a:r>
              <a:rPr lang="en-US" sz="2400" dirty="0"/>
              <a:t>,” </a:t>
            </a:r>
            <a:r>
              <a:rPr lang="en-US" sz="2400" dirty="0" smtClean="0"/>
              <a:t>IEEE </a:t>
            </a:r>
            <a:r>
              <a:rPr lang="en-US" sz="2400" dirty="0"/>
              <a:t>Global Conference on Signal </a:t>
            </a:r>
            <a:r>
              <a:rPr lang="en-US" sz="2400" dirty="0" smtClean="0"/>
              <a:t>and Information </a:t>
            </a:r>
            <a:r>
              <a:rPr lang="en-US" sz="2400" dirty="0"/>
              <a:t>Processing (</a:t>
            </a:r>
            <a:r>
              <a:rPr lang="en-US" sz="2400" dirty="0" err="1"/>
              <a:t>GlobalSIP</a:t>
            </a:r>
            <a:r>
              <a:rPr lang="en-US" sz="2400" dirty="0"/>
              <a:t>), </a:t>
            </a:r>
            <a:r>
              <a:rPr lang="en-US" sz="2400" dirty="0" smtClean="0"/>
              <a:t>Dec. 2013, </a:t>
            </a:r>
            <a:r>
              <a:rPr lang="en-US" sz="2400" dirty="0"/>
              <a:t>Austin, </a:t>
            </a:r>
            <a:r>
              <a:rPr lang="en-US" sz="2400" dirty="0" smtClean="0"/>
              <a:t>TX</a:t>
            </a:r>
            <a:r>
              <a:rPr lang="en-US" sz="2800" dirty="0" smtClean="0"/>
              <a:t>.</a:t>
            </a:r>
            <a:endParaRPr lang="en-US" sz="280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77242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754518" y="2591776"/>
            <a:ext cx="732905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rgbClr val="92D050"/>
                </a:solidFill>
              </a:rPr>
              <a:t>Thanks for your time.</a:t>
            </a:r>
          </a:p>
          <a:p>
            <a:pPr algn="ctr"/>
            <a:endParaRPr lang="en-US" sz="3600" b="1" dirty="0">
              <a:solidFill>
                <a:srgbClr val="92D050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smtClean="0"/>
              <a:pPr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85433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004552" y="425003"/>
            <a:ext cx="103288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/>
              <a:t>Motivation</a:t>
            </a:r>
            <a:endParaRPr lang="en-US" sz="32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965915" y="1429555"/>
            <a:ext cx="1040613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sz="2800" dirty="0"/>
              <a:t> </a:t>
            </a:r>
            <a:r>
              <a:rPr lang="en-US" sz="2800" dirty="0" smtClean="0"/>
              <a:t>With existing hand held cameras, degradations in the form of noise/blur in the captured images are inevitable.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5617" y="2643592"/>
            <a:ext cx="5341031" cy="3566160"/>
          </a:xfrm>
          <a:prstGeom prst="rect">
            <a:avLst/>
          </a:prstGeom>
        </p:spPr>
      </p:pic>
      <p:sp>
        <p:nvSpPr>
          <p:cNvPr id="9" name="Right Arrow 8"/>
          <p:cNvSpPr/>
          <p:nvPr/>
        </p:nvSpPr>
        <p:spPr>
          <a:xfrm>
            <a:off x="4978614" y="4282225"/>
            <a:ext cx="528034" cy="38636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ounded Rectangle 9"/>
          <p:cNvSpPr/>
          <p:nvPr/>
        </p:nvSpPr>
        <p:spPr>
          <a:xfrm>
            <a:off x="5506648" y="3979571"/>
            <a:ext cx="1684483" cy="991673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Restoration algorithm</a:t>
            </a:r>
            <a:endParaRPr lang="en-US" b="1" dirty="0"/>
          </a:p>
        </p:txBody>
      </p:sp>
      <p:sp>
        <p:nvSpPr>
          <p:cNvPr id="11" name="Right Arrow 10"/>
          <p:cNvSpPr/>
          <p:nvPr/>
        </p:nvSpPr>
        <p:spPr>
          <a:xfrm>
            <a:off x="7191131" y="4282225"/>
            <a:ext cx="528034" cy="38636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55148" y="2780752"/>
            <a:ext cx="4844574" cy="3291840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728549" y="6068820"/>
            <a:ext cx="22151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input image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769852" y="6068820"/>
            <a:ext cx="22151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enhanced output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74277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004552" y="425003"/>
            <a:ext cx="103288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/>
              <a:t>Motivation</a:t>
            </a:r>
            <a:endParaRPr lang="en-US" sz="32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965915" y="1429555"/>
            <a:ext cx="1040613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q"/>
            </a:pPr>
            <a:r>
              <a:rPr lang="en-US" sz="2800" dirty="0" smtClean="0"/>
              <a:t>Graph-based representation is an effective way for describing the underlying structure of images.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smtClean="0"/>
              <a:pPr/>
              <a:t>3</a:t>
            </a:fld>
            <a:endParaRPr lang="en-US" dirty="0"/>
          </a:p>
        </p:txBody>
      </p:sp>
      <p:grpSp>
        <p:nvGrpSpPr>
          <p:cNvPr id="5" name="Group 4"/>
          <p:cNvGrpSpPr/>
          <p:nvPr/>
        </p:nvGrpSpPr>
        <p:grpSpPr>
          <a:xfrm>
            <a:off x="1885445" y="3068250"/>
            <a:ext cx="2742267" cy="2130436"/>
            <a:chOff x="599431" y="1304955"/>
            <a:chExt cx="2742267" cy="2124652"/>
          </a:xfrm>
        </p:grpSpPr>
        <p:grpSp>
          <p:nvGrpSpPr>
            <p:cNvPr id="8" name="Group 7"/>
            <p:cNvGrpSpPr/>
            <p:nvPr/>
          </p:nvGrpSpPr>
          <p:grpSpPr>
            <a:xfrm>
              <a:off x="608678" y="1304955"/>
              <a:ext cx="2733020" cy="2124652"/>
              <a:chOff x="608678" y="1304955"/>
              <a:chExt cx="2733020" cy="2124652"/>
            </a:xfrm>
          </p:grpSpPr>
          <p:grpSp>
            <p:nvGrpSpPr>
              <p:cNvPr id="10" name="Group 9"/>
              <p:cNvGrpSpPr/>
              <p:nvPr/>
            </p:nvGrpSpPr>
            <p:grpSpPr>
              <a:xfrm>
                <a:off x="608678" y="1304955"/>
                <a:ext cx="2329444" cy="2124652"/>
                <a:chOff x="5408983" y="1029727"/>
                <a:chExt cx="2329444" cy="2124652"/>
              </a:xfrm>
            </p:grpSpPr>
            <p:sp>
              <p:nvSpPr>
                <p:cNvPr id="13" name="Flowchart: Connector 12"/>
                <p:cNvSpPr/>
                <p:nvPr/>
              </p:nvSpPr>
              <p:spPr>
                <a:xfrm>
                  <a:off x="6481127" y="1960845"/>
                  <a:ext cx="76200" cy="76200"/>
                </a:xfrm>
                <a:prstGeom prst="flowChartConnector">
                  <a:avLst/>
                </a:prstGeom>
              </p:spPr>
              <p:style>
                <a:lnRef idx="2">
                  <a:schemeClr val="accent2">
                    <a:shade val="50000"/>
                  </a:schemeClr>
                </a:lnRef>
                <a:fillRef idx="1">
                  <a:schemeClr val="accent2"/>
                </a:fillRef>
                <a:effectRef idx="0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b="1"/>
                </a:p>
              </p:txBody>
            </p:sp>
            <p:cxnSp>
              <p:nvCxnSpPr>
                <p:cNvPr id="14" name="Straight Connector 13"/>
                <p:cNvCxnSpPr/>
                <p:nvPr/>
              </p:nvCxnSpPr>
              <p:spPr>
                <a:xfrm flipV="1">
                  <a:off x="6557327" y="1515339"/>
                  <a:ext cx="1104900" cy="464367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5" name="Flowchart: Connector 14"/>
                <p:cNvSpPr/>
                <p:nvPr/>
              </p:nvSpPr>
              <p:spPr>
                <a:xfrm>
                  <a:off x="7662227" y="1458372"/>
                  <a:ext cx="76200" cy="76200"/>
                </a:xfrm>
                <a:prstGeom prst="flowChartConnector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b="1"/>
                </a:p>
              </p:txBody>
            </p:sp>
            <p:cxnSp>
              <p:nvCxnSpPr>
                <p:cNvPr id="16" name="Straight Connector 15"/>
                <p:cNvCxnSpPr>
                  <a:stCxn id="13" idx="5"/>
                </p:cNvCxnSpPr>
                <p:nvPr/>
              </p:nvCxnSpPr>
              <p:spPr>
                <a:xfrm>
                  <a:off x="6546168" y="2025886"/>
                  <a:ext cx="563609" cy="708653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7" name="Flowchart: Connector 16"/>
                <p:cNvSpPr/>
                <p:nvPr/>
              </p:nvSpPr>
              <p:spPr>
                <a:xfrm>
                  <a:off x="7071677" y="2696439"/>
                  <a:ext cx="76200" cy="76200"/>
                </a:xfrm>
                <a:prstGeom prst="flowChartConnector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b="1"/>
                </a:p>
              </p:txBody>
            </p:sp>
            <p:cxnSp>
              <p:nvCxnSpPr>
                <p:cNvPr id="18" name="Straight Connector 17"/>
                <p:cNvCxnSpPr>
                  <a:stCxn id="13" idx="3"/>
                </p:cNvCxnSpPr>
                <p:nvPr/>
              </p:nvCxnSpPr>
              <p:spPr>
                <a:xfrm flipH="1">
                  <a:off x="5808185" y="2025886"/>
                  <a:ext cx="684101" cy="832611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9" name="Flowchart: Connector 18"/>
                <p:cNvSpPr/>
                <p:nvPr/>
              </p:nvSpPr>
              <p:spPr>
                <a:xfrm>
                  <a:off x="5770084" y="2820397"/>
                  <a:ext cx="76200" cy="76200"/>
                </a:xfrm>
                <a:prstGeom prst="flowChartConnector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b="1"/>
                </a:p>
              </p:txBody>
            </p:sp>
            <p:cxnSp>
              <p:nvCxnSpPr>
                <p:cNvPr id="20" name="Straight Connector 19"/>
                <p:cNvCxnSpPr>
                  <a:stCxn id="13" idx="2"/>
                </p:cNvCxnSpPr>
                <p:nvPr/>
              </p:nvCxnSpPr>
              <p:spPr>
                <a:xfrm flipH="1" flipV="1">
                  <a:off x="5447085" y="1987786"/>
                  <a:ext cx="1034042" cy="11159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21" name="Flowchart: Connector 20"/>
                <p:cNvSpPr/>
                <p:nvPr/>
              </p:nvSpPr>
              <p:spPr>
                <a:xfrm>
                  <a:off x="5408983" y="1949686"/>
                  <a:ext cx="76200" cy="76200"/>
                </a:xfrm>
                <a:prstGeom prst="flowChartConnector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b="1"/>
                </a:p>
              </p:txBody>
            </p:sp>
            <p:cxnSp>
              <p:nvCxnSpPr>
                <p:cNvPr id="22" name="Straight Connector 21"/>
                <p:cNvCxnSpPr>
                  <a:stCxn id="13" idx="0"/>
                </p:cNvCxnSpPr>
                <p:nvPr/>
              </p:nvCxnSpPr>
              <p:spPr>
                <a:xfrm flipH="1" flipV="1">
                  <a:off x="6183215" y="1067828"/>
                  <a:ext cx="336012" cy="893017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23" name="Flowchart: Connector 22"/>
                <p:cNvSpPr/>
                <p:nvPr/>
              </p:nvSpPr>
              <p:spPr>
                <a:xfrm>
                  <a:off x="6145112" y="1029727"/>
                  <a:ext cx="76200" cy="76200"/>
                </a:xfrm>
                <a:prstGeom prst="flowChartConnector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b="1"/>
                </a:p>
              </p:txBody>
            </p:sp>
            <p:pic>
              <p:nvPicPr>
                <p:cNvPr id="24" name="Picture 23"/>
                <p:cNvPicPr>
                  <a:picLocks noChangeAspect="1"/>
                </p:cNvPicPr>
                <p:nvPr>
                  <p:custDataLst>
                    <p:tags r:id="rId3"/>
                  </p:custDataLst>
                </p:nvPr>
              </p:nvPicPr>
              <p:blipFill>
                <a:blip r:embed="rId6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6221312" y="1676111"/>
                  <a:ext cx="109430" cy="273575"/>
                </a:xfrm>
                <a:prstGeom prst="rect">
                  <a:avLst/>
                </a:prstGeom>
              </p:spPr>
            </p:pic>
            <p:pic>
              <p:nvPicPr>
                <p:cNvPr id="25" name="Picture 24"/>
                <p:cNvPicPr>
                  <a:picLocks noChangeAspect="1"/>
                </p:cNvPicPr>
                <p:nvPr>
                  <p:custDataLst>
                    <p:tags r:id="rId4"/>
                  </p:custDataLst>
                </p:nvPr>
              </p:nvPicPr>
              <p:blipFill>
                <a:blip r:embed="rId7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5513550" y="2880804"/>
                  <a:ext cx="130841" cy="273575"/>
                </a:xfrm>
                <a:prstGeom prst="rect">
                  <a:avLst/>
                </a:prstGeom>
              </p:spPr>
            </p:pic>
          </p:grpSp>
          <p:sp>
            <p:nvSpPr>
              <p:cNvPr id="11" name="Right Arrow 10"/>
              <p:cNvSpPr/>
              <p:nvPr/>
            </p:nvSpPr>
            <p:spPr>
              <a:xfrm>
                <a:off x="2638841" y="2227346"/>
                <a:ext cx="304800" cy="215532"/>
              </a:xfrm>
              <a:prstGeom prst="rightArrow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12" name="Picture 11"/>
              <p:cNvPicPr>
                <a:picLocks noChangeAspect="1"/>
              </p:cNvPicPr>
              <p:nvPr>
                <p:custDataLst>
                  <p:tags r:id="rId2"/>
                </p:custDataLst>
              </p:nvPr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115222" y="2254934"/>
                <a:ext cx="226476" cy="182383"/>
              </a:xfrm>
              <a:prstGeom prst="rect">
                <a:avLst/>
              </a:prstGeom>
            </p:spPr>
          </p:pic>
        </p:grpSp>
        <p:pic>
          <p:nvPicPr>
            <p:cNvPr id="9" name="Picture 8"/>
            <p:cNvPicPr>
              <a:picLocks noChangeAspect="1"/>
            </p:cNvPicPr>
            <p:nvPr>
              <p:custDataLst>
                <p:tags r:id="rId1"/>
              </p:custDataLst>
            </p:nvPr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9431" y="2423381"/>
              <a:ext cx="765602" cy="273575"/>
            </a:xfrm>
            <a:prstGeom prst="rect">
              <a:avLst/>
            </a:prstGeom>
          </p:spPr>
        </p:pic>
      </p:grpSp>
      <p:cxnSp>
        <p:nvCxnSpPr>
          <p:cNvPr id="26" name="Straight Arrow Connector 25"/>
          <p:cNvCxnSpPr/>
          <p:nvPr/>
        </p:nvCxnSpPr>
        <p:spPr>
          <a:xfrm>
            <a:off x="4903299" y="4100035"/>
            <a:ext cx="799621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5702920" y="3809273"/>
            <a:ext cx="57712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kernel similarity matrix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2988532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004552" y="425003"/>
            <a:ext cx="103288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/>
              <a:t>Contributions</a:t>
            </a:r>
            <a:endParaRPr lang="en-US" sz="32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965915" y="1429555"/>
            <a:ext cx="1040613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buFont typeface="Wingdings" panose="05000000000000000000" pitchFamily="2" charset="2"/>
              <a:buChar char="q"/>
            </a:pPr>
            <a:r>
              <a:rPr lang="en-US" sz="2400" dirty="0" smtClean="0"/>
              <a:t>We have developed </a:t>
            </a:r>
            <a:r>
              <a:rPr lang="en-US" sz="2400" dirty="0"/>
              <a:t>a </a:t>
            </a:r>
            <a:r>
              <a:rPr lang="en-US" sz="2400" b="1" i="1" dirty="0"/>
              <a:t>general</a:t>
            </a:r>
            <a:r>
              <a:rPr lang="en-US" sz="2400" i="1" dirty="0"/>
              <a:t> </a:t>
            </a:r>
            <a:r>
              <a:rPr lang="en-US" sz="2400" dirty="0" smtClean="0"/>
              <a:t>regularization framework </a:t>
            </a:r>
            <a:r>
              <a:rPr lang="en-US" sz="2400" dirty="0"/>
              <a:t>based on </a:t>
            </a:r>
            <a:r>
              <a:rPr lang="en-US" sz="2400" dirty="0" smtClean="0"/>
              <a:t>a </a:t>
            </a:r>
            <a:r>
              <a:rPr lang="en-US" sz="2400" b="1" i="1" dirty="0"/>
              <a:t>new</a:t>
            </a:r>
            <a:r>
              <a:rPr lang="en-US" sz="2400" dirty="0"/>
              <a:t> definition of the graph Laplacian </a:t>
            </a:r>
            <a:r>
              <a:rPr lang="en-US" sz="2400" dirty="0" smtClean="0"/>
              <a:t>for different restoration problems.</a:t>
            </a:r>
            <a:endParaRPr lang="en-US" sz="240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2617017" y="6223345"/>
            <a:ext cx="15419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b</a:t>
            </a:r>
            <a:r>
              <a:rPr lang="en-US" dirty="0" smtClean="0"/>
              <a:t>lurry input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7675458" y="6223345"/>
            <a:ext cx="19837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err="1"/>
              <a:t>d</a:t>
            </a:r>
            <a:r>
              <a:rPr lang="en-US" dirty="0" err="1" smtClean="0"/>
              <a:t>eblurred</a:t>
            </a:r>
            <a:r>
              <a:rPr lang="en-US" dirty="0" smtClean="0"/>
              <a:t> output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8844" y="2636837"/>
            <a:ext cx="4518273" cy="338328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8185" y="2636837"/>
            <a:ext cx="4518273" cy="3383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1138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004552" y="425003"/>
            <a:ext cx="103288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/>
              <a:t>Contributions</a:t>
            </a:r>
            <a:endParaRPr lang="en-US" sz="32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965915" y="1429555"/>
            <a:ext cx="1040613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q"/>
            </a:pPr>
            <a:r>
              <a:rPr lang="en-US" sz="2400" dirty="0" smtClean="0"/>
              <a:t>We have proposed a data-adaptive sharpening algorithm.</a:t>
            </a:r>
            <a:r>
              <a:rPr lang="en-US" sz="2800" dirty="0" smtClean="0"/>
              <a:t> </a:t>
            </a:r>
            <a:endParaRPr lang="en-US" sz="2800" dirty="0"/>
          </a:p>
          <a:p>
            <a:endParaRPr lang="en-US" sz="2800" dirty="0" smtClean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2631797" y="6357733"/>
            <a:ext cx="15419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 input image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7426421" y="6357733"/>
            <a:ext cx="19837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output image 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1072" y="2060053"/>
            <a:ext cx="2803377" cy="429768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6596" y="2060053"/>
            <a:ext cx="2803377" cy="4297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5055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004552" y="425003"/>
            <a:ext cx="103288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/>
              <a:t>Examples (</a:t>
            </a:r>
            <a:r>
              <a:rPr lang="en-US" sz="3200" b="1" dirty="0" err="1" smtClean="0"/>
              <a:t>deblurring</a:t>
            </a:r>
            <a:r>
              <a:rPr lang="en-US" sz="3200" b="1" dirty="0" smtClean="0"/>
              <a:t>)</a:t>
            </a:r>
            <a:endParaRPr lang="en-US" sz="32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2560648" y="5498056"/>
            <a:ext cx="15419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b</a:t>
            </a:r>
            <a:r>
              <a:rPr lang="en-US" dirty="0" smtClean="0"/>
              <a:t>lurry input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7896634" y="5498056"/>
            <a:ext cx="19837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err="1"/>
              <a:t>d</a:t>
            </a:r>
            <a:r>
              <a:rPr lang="en-US" dirty="0" err="1" smtClean="0"/>
              <a:t>eblurred</a:t>
            </a:r>
            <a:r>
              <a:rPr lang="en-US" dirty="0" smtClean="0"/>
              <a:t> output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109" y="1677035"/>
            <a:ext cx="6607008" cy="420624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84996" y="1663837"/>
            <a:ext cx="6607004" cy="4206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98675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004552" y="425003"/>
            <a:ext cx="103288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/>
              <a:t>Examples (</a:t>
            </a:r>
            <a:r>
              <a:rPr lang="en-US" sz="3200" b="1" dirty="0" err="1" smtClean="0"/>
              <a:t>deblurring</a:t>
            </a:r>
            <a:r>
              <a:rPr lang="en-US" sz="3200" b="1" dirty="0" smtClean="0"/>
              <a:t>)</a:t>
            </a:r>
            <a:endParaRPr lang="en-US" sz="32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2560647" y="5513943"/>
            <a:ext cx="15419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b</a:t>
            </a:r>
            <a:r>
              <a:rPr lang="en-US" dirty="0" smtClean="0"/>
              <a:t>lurry input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7896634" y="5513943"/>
            <a:ext cx="19837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err="1"/>
              <a:t>d</a:t>
            </a:r>
            <a:r>
              <a:rPr lang="en-US" dirty="0" err="1" smtClean="0"/>
              <a:t>eblurred</a:t>
            </a:r>
            <a:r>
              <a:rPr lang="en-US" dirty="0" smtClean="0"/>
              <a:t> output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8392" y="1787334"/>
            <a:ext cx="5106440" cy="356616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5278" y="1787334"/>
            <a:ext cx="5106440" cy="3566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5285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004552" y="425003"/>
            <a:ext cx="103288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/>
              <a:t>Examples (</a:t>
            </a:r>
            <a:r>
              <a:rPr lang="en-US" sz="3200" b="1" dirty="0" err="1" smtClean="0"/>
              <a:t>denoising</a:t>
            </a:r>
            <a:r>
              <a:rPr lang="en-US" sz="3200" b="1" dirty="0" smtClean="0"/>
              <a:t>)</a:t>
            </a:r>
            <a:endParaRPr lang="en-US" sz="32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2757838" y="5696505"/>
            <a:ext cx="15419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noisy input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7583362" y="5696505"/>
            <a:ext cx="19837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err="1" smtClean="0"/>
              <a:t>denoised</a:t>
            </a:r>
            <a:r>
              <a:rPr lang="en-US" dirty="0" smtClean="0"/>
              <a:t> output</a:t>
            </a:r>
            <a:endParaRPr lang="en-US" dirty="0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8562" y="1725152"/>
            <a:ext cx="3840480" cy="3840480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4986" y="1725152"/>
            <a:ext cx="3840480" cy="3840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0256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004552" y="425003"/>
            <a:ext cx="103288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/>
              <a:t>Examples (</a:t>
            </a:r>
            <a:r>
              <a:rPr lang="en-US" sz="3200" b="1" dirty="0" err="1" smtClean="0"/>
              <a:t>denoising</a:t>
            </a:r>
            <a:r>
              <a:rPr lang="en-US" sz="3200" b="1" dirty="0" smtClean="0"/>
              <a:t>)</a:t>
            </a:r>
            <a:endParaRPr lang="en-US" sz="32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2757837" y="5696505"/>
            <a:ext cx="15419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noisy input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7583362" y="5696505"/>
            <a:ext cx="19837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err="1" smtClean="0"/>
              <a:t>denoised</a:t>
            </a:r>
            <a:r>
              <a:rPr lang="en-US" dirty="0" smtClean="0"/>
              <a:t> output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5722" y="1975798"/>
            <a:ext cx="3566160" cy="356616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9141" y="1975798"/>
            <a:ext cx="3552170" cy="3566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61561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$K(i,j)$&#10;&#10;&#10;\end{document}"/>
  <p:tag name="IGUANATEXSIZE" val="2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$K$&#10;&#10;&#10;\end{document}"/>
  <p:tag name="IGUANATEXSIZE" val="2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$i$&#10;\end{document}"/>
  <p:tag name="IGUANATEXSIZE" val="2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$j$&#10;\end{document}"/>
  <p:tag name="IGUANATEXSIZE" val="20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late">
  <a:themeElements>
    <a:clrScheme name="Slate">
      <a:dk1>
        <a:sysClr val="windowText" lastClr="000000"/>
      </a:dk1>
      <a:lt1>
        <a:sysClr val="window" lastClr="FFFFFF"/>
      </a:lt1>
      <a:dk2>
        <a:srgbClr val="212123"/>
      </a:dk2>
      <a:lt2>
        <a:srgbClr val="DADADA"/>
      </a:lt2>
      <a:accent1>
        <a:srgbClr val="BC451B"/>
      </a:accent1>
      <a:accent2>
        <a:srgbClr val="D3BA68"/>
      </a:accent2>
      <a:accent3>
        <a:srgbClr val="BB8640"/>
      </a:accent3>
      <a:accent4>
        <a:srgbClr val="AD9277"/>
      </a:accent4>
      <a:accent5>
        <a:srgbClr val="A55A43"/>
      </a:accent5>
      <a:accent6>
        <a:srgbClr val="AD9D7B"/>
      </a:accent6>
      <a:hlink>
        <a:srgbClr val="E98052"/>
      </a:hlink>
      <a:folHlink>
        <a:srgbClr val="F4B69B"/>
      </a:folHlink>
    </a:clrScheme>
    <a:fontScheme name="Slate">
      <a:majorFont>
        <a:latin typeface="Calisto MT" panose="02040603050505030304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alisto MT" panose="02040603050505030304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late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0000"/>
                <a:lumMod val="90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63500" dist="25400" dir="5400000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hardEdge"/>
          </a:sp3d>
        </a:effectStyle>
      </a:effectStyleLst>
      <a:bgFillStyleLst>
        <a:solidFill>
          <a:schemeClr val="phClr"/>
        </a:solidFill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lumMod val="80000"/>
              </a:schemeClr>
              <a:schemeClr val="phClr">
                <a:tint val="98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ate" id="{C3F70B94-7CE9-428E-ADC1-3269CC2C3385}" vid="{3F2DE9A5-64E6-437C-A389-CC4477E817E8}"/>
    </a:ext>
  </a:extLst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26063</TotalTime>
  <Words>336</Words>
  <Application>Microsoft Office PowerPoint</Application>
  <PresentationFormat>Widescreen</PresentationFormat>
  <Paragraphs>63</Paragraphs>
  <Slides>12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12</vt:i4>
      </vt:variant>
    </vt:vector>
  </HeadingPairs>
  <TitlesOfParts>
    <vt:vector size="21" baseType="lpstr">
      <vt:lpstr>Arial</vt:lpstr>
      <vt:lpstr>Calibri</vt:lpstr>
      <vt:lpstr>Calibri Light</vt:lpstr>
      <vt:lpstr>Calisto MT</vt:lpstr>
      <vt:lpstr>Trebuchet MS</vt:lpstr>
      <vt:lpstr>Wingdings</vt:lpstr>
      <vt:lpstr>Wingdings 2</vt:lpstr>
      <vt:lpstr>Slate</vt:lpstr>
      <vt:lpstr>Custom Design</vt:lpstr>
      <vt:lpstr>A Graph-based Framework for Image Restoration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Motion deblurring with graph Laplacian Regularization</dc:title>
  <dc:creator>kheradmand</dc:creator>
  <cp:lastModifiedBy>kheradmand</cp:lastModifiedBy>
  <cp:revision>340</cp:revision>
  <dcterms:created xsi:type="dcterms:W3CDTF">2015-01-21T01:43:14Z</dcterms:created>
  <dcterms:modified xsi:type="dcterms:W3CDTF">2015-12-09T03:32:25Z</dcterms:modified>
</cp:coreProperties>
</file>